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6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256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271" r:id="rId26"/>
    <p:sldId id="272" r:id="rId27"/>
    <p:sldId id="273" r:id="rId28"/>
    <p:sldId id="274" r:id="rId29"/>
    <p:sldId id="275" r:id="rId30"/>
    <p:sldId id="370" r:id="rId31"/>
    <p:sldId id="371" r:id="rId32"/>
    <p:sldId id="372" r:id="rId33"/>
    <p:sldId id="373" r:id="rId34"/>
    <p:sldId id="374" r:id="rId35"/>
    <p:sldId id="281" r:id="rId36"/>
    <p:sldId id="282" r:id="rId37"/>
    <p:sldId id="283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277" r:id="rId66"/>
    <p:sldId id="348" r:id="rId67"/>
    <p:sldId id="347" r:id="rId68"/>
    <p:sldId id="278" r:id="rId69"/>
    <p:sldId id="279" r:id="rId70"/>
    <p:sldId id="280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334" r:id="rId87"/>
    <p:sldId id="299" r:id="rId88"/>
    <p:sldId id="300" r:id="rId89"/>
    <p:sldId id="301" r:id="rId90"/>
    <p:sldId id="302" r:id="rId91"/>
    <p:sldId id="303" r:id="rId92"/>
    <p:sldId id="304" r:id="rId93"/>
    <p:sldId id="305" r:id="rId94"/>
    <p:sldId id="306" r:id="rId95"/>
    <p:sldId id="335" r:id="rId96"/>
    <p:sldId id="307" r:id="rId97"/>
    <p:sldId id="308" r:id="rId98"/>
    <p:sldId id="309" r:id="rId99"/>
    <p:sldId id="310" r:id="rId100"/>
    <p:sldId id="311" r:id="rId101"/>
    <p:sldId id="312" r:id="rId102"/>
    <p:sldId id="313" r:id="rId103"/>
    <p:sldId id="314" r:id="rId104"/>
    <p:sldId id="315" r:id="rId105"/>
    <p:sldId id="316" r:id="rId106"/>
    <p:sldId id="257" r:id="rId107"/>
    <p:sldId id="258" r:id="rId108"/>
    <p:sldId id="259" r:id="rId109"/>
    <p:sldId id="260" r:id="rId110"/>
    <p:sldId id="262" r:id="rId111"/>
    <p:sldId id="261" r:id="rId112"/>
    <p:sldId id="263" r:id="rId113"/>
    <p:sldId id="264" r:id="rId114"/>
    <p:sldId id="265" r:id="rId115"/>
    <p:sldId id="266" r:id="rId116"/>
    <p:sldId id="267" r:id="rId117"/>
    <p:sldId id="268" r:id="rId118"/>
    <p:sldId id="269" r:id="rId119"/>
    <p:sldId id="270" r:id="rId120"/>
    <p:sldId id="337" r:id="rId121"/>
    <p:sldId id="346" r:id="rId122"/>
    <p:sldId id="403" r:id="rId123"/>
    <p:sldId id="404" r:id="rId124"/>
    <p:sldId id="338" r:id="rId125"/>
    <p:sldId id="339" r:id="rId126"/>
    <p:sldId id="340" r:id="rId127"/>
    <p:sldId id="341" r:id="rId128"/>
    <p:sldId id="317" r:id="rId129"/>
    <p:sldId id="318" r:id="rId130"/>
    <p:sldId id="319" r:id="rId131"/>
    <p:sldId id="320" r:id="rId132"/>
    <p:sldId id="321" r:id="rId133"/>
    <p:sldId id="322" r:id="rId134"/>
    <p:sldId id="323" r:id="rId135"/>
    <p:sldId id="324" r:id="rId136"/>
    <p:sldId id="325" r:id="rId137"/>
    <p:sldId id="326" r:id="rId138"/>
    <p:sldId id="327" r:id="rId139"/>
    <p:sldId id="336" r:id="rId140"/>
    <p:sldId id="328" r:id="rId141"/>
    <p:sldId id="329" r:id="rId142"/>
    <p:sldId id="330" r:id="rId143"/>
    <p:sldId id="331" r:id="rId144"/>
    <p:sldId id="332" r:id="rId145"/>
    <p:sldId id="342" r:id="rId146"/>
    <p:sldId id="344" r:id="rId147"/>
    <p:sldId id="343" r:id="rId148"/>
    <p:sldId id="345" r:id="rId149"/>
    <p:sldId id="402" r:id="rId150"/>
    <p:sldId id="405" r:id="rId151"/>
    <p:sldId id="406" r:id="rId152"/>
    <p:sldId id="407" r:id="rId153"/>
    <p:sldId id="409" r:id="rId154"/>
    <p:sldId id="408" r:id="rId155"/>
    <p:sldId id="411" r:id="rId156"/>
    <p:sldId id="412" r:id="rId157"/>
    <p:sldId id="410" r:id="rId158"/>
    <p:sldId id="333" r:id="rId1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43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7E1C8F-B75B-7E14-F172-F44D7BFF1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47A4B51-8A69-CB83-193E-C4000EC0C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5930280-CC1E-E88C-CC9F-6D5F088D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45CBB2-5EEC-E7BF-8509-4497B0CB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CE1ABC8-18C8-279E-BE54-62F6782B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723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586E10-62CE-E20A-08DA-A0D317A3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5E5966-52CE-FCBE-EBDC-0D312B124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2E5510-2A5E-EEE1-0245-68302F31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571EA4-8D34-01D1-FF09-C640C1C8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35CAE9-FB25-A807-29F2-B2235ECF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4395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EE9AC63-773A-1FE6-0BDA-05F1C3868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813DBE2-C46B-F07F-BBCE-B22BCA3B3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D1CBBBC-ED76-3E3C-155E-7F1A41C4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660695-56E0-B680-C138-EF80D496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730697-230B-7E7D-4D9E-35C5814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92512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67163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65990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2574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98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6164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71C256-48D6-CDDE-4605-B51FB8D6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19E563-1772-27B3-BE05-0603FDED5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2EC102-8C2D-462A-74B6-D7453BCD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D63AA8-66D4-B1CF-6621-A4DD930B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894C4C-6CD9-3E9B-CDBF-8E779C19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2792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C6651-45A9-5487-62A1-8A576D10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C58EF6-9667-F599-5758-F06CDB5C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FF8443-70F0-2860-B9F8-7AD1FE46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BA4BB1-9F3E-DCA1-16F6-846E5DD6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1729AE-6689-8C18-846C-0B5D6906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922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74F518-8E3D-10A5-EDC3-BBA640FD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216006-390E-A302-BE8E-D7A19E3B6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C59E55C-52DC-F89D-8183-D5A800739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07CE6BC-9BF0-8054-8FD7-C97A8304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E377297-5CF3-ABA3-5E18-7402DBED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3F7C77F-F49C-8351-454B-1EBD5841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9137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C61188-9881-EAE4-A541-1294EBCC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2083EB-31A5-9912-51F4-CA8BF0943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9B76E4-5C10-B63A-4509-CDE039E95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002E4E6-A6D7-00B7-2426-D469B7EE1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88F3AB2-49A0-48BF-6867-0EA5793B8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13FDA26-4353-1DBF-D0DE-B7561AE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590DE38-9F1D-2468-293D-0CAB6849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289F057-7B6F-C96C-EB42-87225A0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4636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2DE07C-3E3A-9B88-BFAD-F5E37812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E6156A8-C1C9-4233-72D1-4BE3DCC8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A6BF484-26B3-19FA-0DA7-D7A78E59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F733026-7265-BD7F-4D5A-A5B1D6AD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2175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05744BE-3468-FF71-6AE8-6EFEF74F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E096B62-D035-3680-7FA3-4F9F10F1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7178AE2-E5E1-A997-C060-F105D3A5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054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2E3B4B-95B8-D1C0-081D-93992D81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D41C7D-77B6-B2C9-EB3C-3EC2E33A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7F24BA8-2C82-6DA1-6E86-11D51741F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1529830-5270-C949-8BF9-EBC8A6FC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3D534BB-8C6D-A5D7-0718-132521C5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511D07-C0CF-50D6-8A41-29F05BC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0186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E9162E-9787-421B-8973-97F32B63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CADAAC6-CC43-F928-22EC-7717DC972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9C3F6CD-DD1F-1C7B-66FF-A2125E368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B45727E-0FF0-1326-235C-D6EA2183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32756B-BE09-39F3-05AD-6FF152FF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E8EAC4-E2BC-2139-F7B5-692FB711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2880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018EC26-256C-DEE1-991E-DA5D4533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009919-F6BE-EA00-7F58-E1916F6A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4C0934B-4B37-4791-0660-C419F4927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6159-B647-4911-9AC8-F136112E6869}" type="datetimeFigureOut">
              <a:rPr lang="en-IN" smtClean="0"/>
              <a:pPr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1082C9-171C-433B-37F5-05A891530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D1D788-2C84-B57B-422E-81E715933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64DD-16C4-400A-9DEE-B5372D20FD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790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118862"/>
            <a:ext cx="12192000" cy="7322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69391"/>
            <a:ext cx="12192000" cy="564642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115811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191"/>
                </a:moveTo>
                <a:lnTo>
                  <a:pt x="12192000" y="12191"/>
                </a:lnTo>
                <a:lnTo>
                  <a:pt x="1219200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7818" y="643127"/>
            <a:ext cx="9597263" cy="1554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9243" y="925830"/>
            <a:ext cx="51816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9243" y="1386332"/>
            <a:ext cx="9671685" cy="4586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825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1B2D1-0414-B079-6E81-D2732D2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SQL</a:t>
            </a:r>
            <a:br>
              <a:rPr lang="en-IN" dirty="0"/>
            </a:br>
            <a:r>
              <a:rPr lang="en-IN" dirty="0"/>
              <a:t>Day 2</a:t>
            </a:r>
          </a:p>
        </p:txBody>
      </p:sp>
    </p:spTree>
    <p:extLst>
      <p:ext uri="{BB962C8B-B14F-4D97-AF65-F5344CB8AC3E}">
        <p14:creationId xmlns="" xmlns:p14="http://schemas.microsoft.com/office/powerpoint/2010/main" val="322690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2086101"/>
            <a:ext cx="4485005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their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examples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9">
            <a:extLst>
              <a:ext uri="{FF2B5EF4-FFF2-40B4-BE49-F238E27FC236}">
                <a16:creationId xmlns="" xmlns:a16="http://schemas.microsoft.com/office/drawing/2014/main" id="{F62070E5-B380-7517-533E-1A6A1E9E80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93289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0">
            <a:extLst>
              <a:ext uri="{FF2B5EF4-FFF2-40B4-BE49-F238E27FC236}">
                <a16:creationId xmlns="" xmlns:a16="http://schemas.microsoft.com/office/drawing/2014/main" id="{EDA1167E-0ECF-09DC-ACCE-FBBCD94639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89378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1">
            <a:extLst>
              <a:ext uri="{FF2B5EF4-FFF2-40B4-BE49-F238E27FC236}">
                <a16:creationId xmlns="" xmlns:a16="http://schemas.microsoft.com/office/drawing/2014/main" id="{49646DB0-8432-FD55-F04F-BC7D1F795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8865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2">
            <a:extLst>
              <a:ext uri="{FF2B5EF4-FFF2-40B4-BE49-F238E27FC236}">
                <a16:creationId xmlns="" xmlns:a16="http://schemas.microsoft.com/office/drawing/2014/main" id="{3EDC6F08-0F54-EDEB-C685-A5C982023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6456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3">
            <a:extLst>
              <a:ext uri="{FF2B5EF4-FFF2-40B4-BE49-F238E27FC236}">
                <a16:creationId xmlns="" xmlns:a16="http://schemas.microsoft.com/office/drawing/2014/main" id="{C98FA1EB-A8FC-B97D-5491-581603828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1213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117">
            <a:extLst>
              <a:ext uri="{FF2B5EF4-FFF2-40B4-BE49-F238E27FC236}">
                <a16:creationId xmlns="" xmlns:a16="http://schemas.microsoft.com/office/drawing/2014/main" id="{4B306A91-6714-B1F3-22C7-BE33989A1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738"/>
            <a:ext cx="12192000" cy="57245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90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10">
            <a:extLst>
              <a:ext uri="{FF2B5EF4-FFF2-40B4-BE49-F238E27FC236}">
                <a16:creationId xmlns="" xmlns:a16="http://schemas.microsoft.com/office/drawing/2014/main" id="{E52FDADD-2B53-1804-5188-EC63F0326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8" y="0"/>
            <a:ext cx="11172825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48066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20">
            <a:extLst>
              <a:ext uri="{FF2B5EF4-FFF2-40B4-BE49-F238E27FC236}">
                <a16:creationId xmlns="" xmlns:a16="http://schemas.microsoft.com/office/drawing/2014/main" id="{8AF290C4-E77B-D6D2-AF03-BEBAF9DD69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688"/>
            <a:ext cx="12192000" cy="627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7926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34">
            <a:extLst>
              <a:ext uri="{FF2B5EF4-FFF2-40B4-BE49-F238E27FC236}">
                <a16:creationId xmlns="" xmlns:a16="http://schemas.microsoft.com/office/drawing/2014/main" id="{69F53901-A501-E2DB-7F3B-615EDD4EEB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116078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86945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25">
            <a:extLst>
              <a:ext uri="{FF2B5EF4-FFF2-40B4-BE49-F238E27FC236}">
                <a16:creationId xmlns="" xmlns:a16="http://schemas.microsoft.com/office/drawing/2014/main" id="{54DDDA23-EEAF-0D11-0D9A-F340F5B2F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488"/>
            <a:ext cx="12192000" cy="4137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300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384501"/>
            <a:ext cx="8521065" cy="11842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509" dirty="0">
                <a:latin typeface="Verdana"/>
                <a:cs typeface="Verdana"/>
              </a:rPr>
              <a:t>What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515" dirty="0">
                <a:latin typeface="Verdana"/>
                <a:cs typeface="Verdana"/>
              </a:rPr>
              <a:t>is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5" dirty="0">
                <a:latin typeface="Verdana"/>
                <a:cs typeface="Verdana"/>
              </a:rPr>
              <a:t>a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575" dirty="0">
                <a:latin typeface="Verdana"/>
                <a:cs typeface="Verdana"/>
              </a:rPr>
              <a:t>SQ</a:t>
            </a:r>
            <a:r>
              <a:rPr sz="4000" spc="-465" dirty="0">
                <a:latin typeface="Verdana"/>
                <a:cs typeface="Verdana"/>
              </a:rPr>
              <a:t>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45" dirty="0">
                <a:latin typeface="Verdana"/>
                <a:cs typeface="Verdana"/>
              </a:rPr>
              <a:t>Statemen</a:t>
            </a:r>
            <a:r>
              <a:rPr sz="4000" spc="-295" dirty="0">
                <a:latin typeface="Verdana"/>
                <a:cs typeface="Verdana"/>
              </a:rPr>
              <a:t>t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220" dirty="0">
                <a:latin typeface="Verdana"/>
                <a:cs typeface="Verdana"/>
              </a:rPr>
              <a:t>and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15" dirty="0">
                <a:latin typeface="Verdana"/>
                <a:cs typeface="Verdana"/>
              </a:rPr>
              <a:t>types  </a:t>
            </a:r>
            <a:r>
              <a:rPr sz="4000" spc="-480" dirty="0">
                <a:latin typeface="Verdana"/>
                <a:cs typeface="Verdana"/>
              </a:rPr>
              <a:t>o</a:t>
            </a:r>
            <a:r>
              <a:rPr sz="4000" spc="-290" dirty="0">
                <a:latin typeface="Verdana"/>
                <a:cs typeface="Verdana"/>
              </a:rPr>
              <a:t>f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575" dirty="0">
                <a:latin typeface="Verdana"/>
                <a:cs typeface="Verdana"/>
              </a:rPr>
              <a:t>SQ</a:t>
            </a:r>
            <a:r>
              <a:rPr sz="4000" spc="-465" dirty="0">
                <a:latin typeface="Verdana"/>
                <a:cs typeface="Verdana"/>
              </a:rPr>
              <a:t>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30" dirty="0">
                <a:latin typeface="Verdana"/>
                <a:cs typeface="Verdana"/>
              </a:rPr>
              <a:t>statements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01">
            <a:extLst>
              <a:ext uri="{FF2B5EF4-FFF2-40B4-BE49-F238E27FC236}">
                <a16:creationId xmlns="" xmlns:a16="http://schemas.microsoft.com/office/drawing/2014/main" id="{CA9F4810-7401-DA67-321D-1934A4F58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025"/>
            <a:ext cx="12192000" cy="51863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9366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56">
            <a:extLst>
              <a:ext uri="{FF2B5EF4-FFF2-40B4-BE49-F238E27FC236}">
                <a16:creationId xmlns="" xmlns:a16="http://schemas.microsoft.com/office/drawing/2014/main" id="{FA68FCF6-3BA7-F504-A595-82193EA11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0"/>
            <a:ext cx="907415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53467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520">
            <a:extLst>
              <a:ext uri="{FF2B5EF4-FFF2-40B4-BE49-F238E27FC236}">
                <a16:creationId xmlns="" xmlns:a16="http://schemas.microsoft.com/office/drawing/2014/main" id="{B8DCD7E4-7E99-27D6-5C4E-8FE0A8918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0"/>
            <a:ext cx="810895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77398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01">
            <a:extLst>
              <a:ext uri="{FF2B5EF4-FFF2-40B4-BE49-F238E27FC236}">
                <a16:creationId xmlns="" xmlns:a16="http://schemas.microsoft.com/office/drawing/2014/main" id="{463F3482-DF11-4CAA-CE84-02842A7467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4138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79061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25">
            <a:extLst>
              <a:ext uri="{FF2B5EF4-FFF2-40B4-BE49-F238E27FC236}">
                <a16:creationId xmlns="" xmlns:a16="http://schemas.microsoft.com/office/drawing/2014/main" id="{A7F86B01-3AE8-F62A-9F3A-0789C1DD6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313"/>
            <a:ext cx="12192000" cy="61737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45393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54">
            <a:extLst>
              <a:ext uri="{FF2B5EF4-FFF2-40B4-BE49-F238E27FC236}">
                <a16:creationId xmlns="" xmlns:a16="http://schemas.microsoft.com/office/drawing/2014/main" id="{EF780801-32F7-9BBC-D07B-B83498D1F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12192000" cy="4302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74068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702">
            <a:extLst>
              <a:ext uri="{FF2B5EF4-FFF2-40B4-BE49-F238E27FC236}">
                <a16:creationId xmlns="" xmlns:a16="http://schemas.microsoft.com/office/drawing/2014/main" id="{488D6B4D-B024-8E52-4DC5-F50044BFC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12192000" cy="5387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52768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716">
            <a:extLst>
              <a:ext uri="{FF2B5EF4-FFF2-40B4-BE49-F238E27FC236}">
                <a16:creationId xmlns="" xmlns:a16="http://schemas.microsoft.com/office/drawing/2014/main" id="{A8FE590D-40B7-1BB6-3610-0F47A6078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3" y="0"/>
            <a:ext cx="9197975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25226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829">
            <a:extLst>
              <a:ext uri="{FF2B5EF4-FFF2-40B4-BE49-F238E27FC236}">
                <a16:creationId xmlns="" xmlns:a16="http://schemas.microsoft.com/office/drawing/2014/main" id="{94C89DEC-BD12-7AAA-5B70-93C7B7FAD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78994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61151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D69A49B-F37C-6C5B-0487-B51704879FCC}"/>
              </a:ext>
            </a:extLst>
          </p:cNvPr>
          <p:cNvSpPr txBox="1"/>
          <p:nvPr/>
        </p:nvSpPr>
        <p:spPr>
          <a:xfrm>
            <a:off x="1526222" y="219020"/>
            <a:ext cx="7420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Case study 1</a:t>
            </a:r>
          </a:p>
          <a:p>
            <a:endParaRPr lang="en-IN" sz="2800" dirty="0"/>
          </a:p>
          <a:p>
            <a:r>
              <a:rPr lang="en-IN" sz="2800" dirty="0"/>
              <a:t>CREATE TABLE Employees (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emp_id</a:t>
            </a:r>
            <a:r>
              <a:rPr lang="en-IN" sz="2800" dirty="0"/>
              <a:t>        INTEGER PRIMARY KEY,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first_name</a:t>
            </a:r>
            <a:r>
              <a:rPr lang="en-IN" sz="2800" dirty="0"/>
              <a:t>    VARCHAR(50),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last_name</a:t>
            </a:r>
            <a:r>
              <a:rPr lang="en-IN" sz="2800" dirty="0"/>
              <a:t>     VARCHAR(50),</a:t>
            </a:r>
          </a:p>
          <a:p>
            <a:r>
              <a:rPr lang="en-IN" sz="2800" dirty="0"/>
              <a:t>  department    VARCHAR(50),</a:t>
            </a:r>
          </a:p>
          <a:p>
            <a:r>
              <a:rPr lang="en-IN" sz="2800" dirty="0"/>
              <a:t>  position      VARCHAR(50),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hire_date</a:t>
            </a:r>
            <a:r>
              <a:rPr lang="en-IN" sz="2800" dirty="0"/>
              <a:t>     DATE,</a:t>
            </a:r>
          </a:p>
          <a:p>
            <a:r>
              <a:rPr lang="en-IN" sz="2800" dirty="0"/>
              <a:t>  salary        DECIMAL(10, 2),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years_of_exp</a:t>
            </a:r>
            <a:r>
              <a:rPr lang="en-IN" sz="2800" dirty="0"/>
              <a:t>  INTEGER</a:t>
            </a:r>
          </a:p>
          <a:p>
            <a:r>
              <a:rPr lang="en-IN" sz="2800" dirty="0"/>
              <a:t>);</a:t>
            </a:r>
          </a:p>
        </p:txBody>
      </p:sp>
    </p:spTree>
    <p:extLst>
      <p:ext uri="{BB962C8B-B14F-4D97-AF65-F5344CB8AC3E}">
        <p14:creationId xmlns="" xmlns:p14="http://schemas.microsoft.com/office/powerpoint/2010/main" val="25794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581657"/>
            <a:ext cx="7759700" cy="3429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(pronounced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"ess-que-el")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Structured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communicate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493395" lvl="0" indent="-229235" algn="l" defTabSz="914400" rtl="0" eaLnBrk="1" fontAlgn="auto" latinLnBrk="0" hangingPunct="1">
              <a:lnSpc>
                <a:spcPct val="110000"/>
              </a:lnSpc>
              <a:spcBef>
                <a:spcPts val="994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According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ANSI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(American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National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Institute),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relational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management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systems.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tasks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 update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retrieve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RDBMS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96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them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their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own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additional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proprietary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extensions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usually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their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system.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62865" lvl="0" indent="-229235" algn="l" defTabSz="914400" rtl="0" eaLnBrk="1" fontAlgn="auto" latinLnBrk="0" hangingPunct="1">
              <a:lnSpc>
                <a:spcPct val="120200"/>
              </a:lnSpc>
              <a:spcBef>
                <a:spcPts val="99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However,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"Select",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"Insert",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"Update",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"Delete",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"Create",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"Drop"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accomplish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almost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everything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needs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70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SQL</a:t>
            </a:r>
            <a:r>
              <a:rPr b="0" spc="-1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689F55E-B6E0-5D1C-E9F5-0B9D32B2A40F}"/>
              </a:ext>
            </a:extLst>
          </p:cNvPr>
          <p:cNvSpPr txBox="1"/>
          <p:nvPr/>
        </p:nvSpPr>
        <p:spPr>
          <a:xfrm>
            <a:off x="1043283" y="406233"/>
            <a:ext cx="10464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INSERT INTO Employees (</a:t>
            </a:r>
            <a:r>
              <a:rPr lang="en-IN" sz="2400" dirty="0" err="1"/>
              <a:t>emp_id</a:t>
            </a:r>
            <a:r>
              <a:rPr lang="en-IN" sz="2400" dirty="0"/>
              <a:t>, </a:t>
            </a:r>
            <a:r>
              <a:rPr lang="en-IN" sz="2400" dirty="0" err="1"/>
              <a:t>first_name</a:t>
            </a:r>
            <a:r>
              <a:rPr lang="en-IN" sz="2400" dirty="0"/>
              <a:t>, </a:t>
            </a:r>
            <a:r>
              <a:rPr lang="en-IN" sz="2400" dirty="0" err="1"/>
              <a:t>last_name</a:t>
            </a:r>
            <a:r>
              <a:rPr lang="en-IN" sz="2400" dirty="0"/>
              <a:t>, department, position, </a:t>
            </a:r>
            <a:r>
              <a:rPr lang="en-IN" sz="2400" dirty="0" err="1"/>
              <a:t>hire_date</a:t>
            </a:r>
            <a:r>
              <a:rPr lang="en-IN" sz="2400" dirty="0"/>
              <a:t>, salary, </a:t>
            </a:r>
            <a:r>
              <a:rPr lang="en-IN" sz="2400" dirty="0" err="1"/>
              <a:t>years_of_exp</a:t>
            </a:r>
            <a:r>
              <a:rPr lang="en-IN" sz="2400" dirty="0"/>
              <a:t>)</a:t>
            </a:r>
          </a:p>
          <a:p>
            <a:endParaRPr lang="en-IN" sz="2400" dirty="0"/>
          </a:p>
          <a:p>
            <a:r>
              <a:rPr lang="en-IN" sz="2400" dirty="0"/>
              <a:t>VALUES</a:t>
            </a:r>
          </a:p>
          <a:p>
            <a:r>
              <a:rPr lang="en-IN" sz="2400" dirty="0"/>
              <a:t>(1, 'John', 'Doe', 'Sales', 'Sales Manager', '2020-01-15', 55000.00, 5),</a:t>
            </a:r>
          </a:p>
          <a:p>
            <a:r>
              <a:rPr lang="en-IN" sz="2400" dirty="0"/>
              <a:t>(2, 'Jane', 'Smith', 'Finance', 'Financial Analyst', '2019-07-08', 48000.00, 3),</a:t>
            </a:r>
          </a:p>
          <a:p>
            <a:r>
              <a:rPr lang="en-IN" sz="2400" dirty="0"/>
              <a:t>(3, 'Mike', 'Johnson', 'IT', 'Software Engineer', '2021-03-20', 65000.00, 7),</a:t>
            </a:r>
          </a:p>
          <a:p>
            <a:r>
              <a:rPr lang="en-IN" sz="2400" dirty="0"/>
              <a:t>(4, 'Emily', 'Williams', 'HR', 'HR Manager', '2018-05-10', 60000.00, 8),</a:t>
            </a:r>
          </a:p>
          <a:p>
            <a:r>
              <a:rPr lang="en-IN" sz="2400" dirty="0"/>
              <a:t>(5, 'David', 'Brown', 'Sales', 'Sales Representative', '2022-02-05', 42000.00, 2);</a:t>
            </a:r>
          </a:p>
        </p:txBody>
      </p:sp>
    </p:spTree>
    <p:extLst>
      <p:ext uri="{BB962C8B-B14F-4D97-AF65-F5344CB8AC3E}">
        <p14:creationId xmlns="" xmlns:p14="http://schemas.microsoft.com/office/powerpoint/2010/main" val="2663792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689F55E-B6E0-5D1C-E9F5-0B9D32B2A40F}"/>
              </a:ext>
            </a:extLst>
          </p:cNvPr>
          <p:cNvSpPr txBox="1"/>
          <p:nvPr/>
        </p:nvSpPr>
        <p:spPr>
          <a:xfrm>
            <a:off x="1043283" y="406233"/>
            <a:ext cx="10464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INSERT INTO Employees (</a:t>
            </a:r>
            <a:r>
              <a:rPr lang="en-IN" sz="2400" dirty="0" err="1"/>
              <a:t>emp_id</a:t>
            </a:r>
            <a:r>
              <a:rPr lang="en-IN" sz="2400" dirty="0"/>
              <a:t>, </a:t>
            </a:r>
            <a:r>
              <a:rPr lang="en-IN" sz="2400" dirty="0" err="1"/>
              <a:t>first_name</a:t>
            </a:r>
            <a:r>
              <a:rPr lang="en-IN" sz="2400" dirty="0"/>
              <a:t>, </a:t>
            </a:r>
            <a:r>
              <a:rPr lang="en-IN" sz="2400" dirty="0" err="1"/>
              <a:t>last_name</a:t>
            </a:r>
            <a:r>
              <a:rPr lang="en-IN" sz="2400" dirty="0"/>
              <a:t>, department, position, </a:t>
            </a:r>
            <a:r>
              <a:rPr lang="en-IN" sz="2400" dirty="0" err="1"/>
              <a:t>hire_date</a:t>
            </a:r>
            <a:r>
              <a:rPr lang="en-IN" sz="2400" dirty="0"/>
              <a:t>, salary, </a:t>
            </a:r>
            <a:r>
              <a:rPr lang="en-IN" sz="2400" dirty="0" err="1"/>
              <a:t>years_of_exp</a:t>
            </a:r>
            <a:r>
              <a:rPr lang="en-IN" sz="2400" dirty="0"/>
              <a:t>)</a:t>
            </a:r>
          </a:p>
          <a:p>
            <a:endParaRPr lang="en-IN" sz="2400" dirty="0"/>
          </a:p>
          <a:p>
            <a:r>
              <a:rPr lang="en-IN" sz="2400" dirty="0"/>
              <a:t>VALUES</a:t>
            </a:r>
          </a:p>
          <a:p>
            <a:r>
              <a:rPr lang="en-IN" sz="2400" dirty="0" smtClean="0"/>
              <a:t>(6, ‘</a:t>
            </a:r>
            <a:r>
              <a:rPr lang="en-IN" sz="2400" dirty="0" err="1" smtClean="0"/>
              <a:t>Sachin</a:t>
            </a:r>
            <a:r>
              <a:rPr lang="en-IN" sz="2400" dirty="0" smtClean="0"/>
              <a:t>', </a:t>
            </a:r>
            <a:r>
              <a:rPr lang="en-IN" sz="2400" dirty="0"/>
              <a:t>'Doe', 'Sales', 'Sales Manager', </a:t>
            </a:r>
            <a:r>
              <a:rPr lang="en-IN" sz="2400" dirty="0" smtClean="0"/>
              <a:t>'2024-01-15</a:t>
            </a:r>
            <a:r>
              <a:rPr lang="en-IN" sz="2400" dirty="0"/>
              <a:t>', </a:t>
            </a:r>
            <a:r>
              <a:rPr lang="en-IN" sz="2400" dirty="0" smtClean="0"/>
              <a:t>15000.00</a:t>
            </a:r>
            <a:r>
              <a:rPr lang="en-IN" sz="2400" dirty="0"/>
              <a:t>, </a:t>
            </a:r>
            <a:r>
              <a:rPr lang="en-IN" sz="2400" dirty="0" smtClean="0"/>
              <a:t>1),</a:t>
            </a:r>
            <a:endParaRPr lang="en-IN" sz="2400" dirty="0"/>
          </a:p>
          <a:p>
            <a:r>
              <a:rPr lang="en-IN" sz="2400" dirty="0" smtClean="0"/>
              <a:t>(7, ‘</a:t>
            </a:r>
            <a:r>
              <a:rPr lang="en-IN" sz="2400" dirty="0" err="1" smtClean="0"/>
              <a:t>Jyoti</a:t>
            </a:r>
            <a:r>
              <a:rPr lang="en-IN" sz="2400" dirty="0" smtClean="0"/>
              <a:t>', </a:t>
            </a:r>
            <a:r>
              <a:rPr lang="en-IN" sz="2400" dirty="0"/>
              <a:t>'Smith', 'Finance', 'Financial Analyst', </a:t>
            </a:r>
            <a:r>
              <a:rPr lang="en-IN" sz="2400" dirty="0" smtClean="0"/>
              <a:t>'2018-07-08</a:t>
            </a:r>
            <a:r>
              <a:rPr lang="en-IN" sz="2400" dirty="0"/>
              <a:t>', </a:t>
            </a:r>
            <a:r>
              <a:rPr lang="en-IN" sz="2400" dirty="0" smtClean="0"/>
              <a:t>28000.00</a:t>
            </a:r>
            <a:r>
              <a:rPr lang="en-IN" sz="2400" dirty="0"/>
              <a:t>, </a:t>
            </a:r>
            <a:r>
              <a:rPr lang="en-IN" sz="2400" dirty="0" smtClean="0"/>
              <a:t>2),</a:t>
            </a:r>
            <a:endParaRPr lang="en-IN" sz="2400" dirty="0"/>
          </a:p>
          <a:p>
            <a:r>
              <a:rPr lang="en-IN" sz="2400" dirty="0" smtClean="0"/>
              <a:t>(8, '</a:t>
            </a:r>
            <a:r>
              <a:rPr lang="en-IN" sz="2400" dirty="0" err="1" smtClean="0"/>
              <a:t>Mehndi</a:t>
            </a:r>
            <a:r>
              <a:rPr lang="en-IN" sz="2400" dirty="0" smtClean="0"/>
              <a:t>', </a:t>
            </a:r>
            <a:r>
              <a:rPr lang="en-IN" sz="2400" dirty="0"/>
              <a:t>'Johnson', 'IT', 'Software Engineer', </a:t>
            </a:r>
            <a:r>
              <a:rPr lang="en-IN" sz="2400" dirty="0" smtClean="0"/>
              <a:t>'2024-03-20</a:t>
            </a:r>
            <a:r>
              <a:rPr lang="en-IN" sz="2400" dirty="0"/>
              <a:t>', </a:t>
            </a:r>
            <a:r>
              <a:rPr lang="en-IN" sz="2400" dirty="0" smtClean="0"/>
              <a:t>35000.00</a:t>
            </a:r>
            <a:r>
              <a:rPr lang="en-IN" sz="2400" dirty="0"/>
              <a:t>, </a:t>
            </a:r>
            <a:r>
              <a:rPr lang="en-IN" sz="2400" dirty="0" smtClean="0"/>
              <a:t>3),</a:t>
            </a:r>
            <a:endParaRPr lang="en-IN" sz="2400" dirty="0"/>
          </a:p>
          <a:p>
            <a:r>
              <a:rPr lang="en-IN" sz="2400" dirty="0" smtClean="0"/>
              <a:t>(9, 'Elli', </a:t>
            </a:r>
            <a:r>
              <a:rPr lang="en-IN" sz="2400" dirty="0"/>
              <a:t>'Williams', 'HR', </a:t>
            </a:r>
            <a:r>
              <a:rPr lang="en-US" sz="2400" dirty="0" smtClean="0"/>
              <a:t>Financial Analysts</a:t>
            </a:r>
            <a:r>
              <a:rPr lang="en-IN" sz="2400" dirty="0" smtClean="0"/>
              <a:t>', '2010-05-10</a:t>
            </a:r>
            <a:r>
              <a:rPr lang="en-IN" sz="2400" dirty="0"/>
              <a:t>', </a:t>
            </a:r>
            <a:r>
              <a:rPr lang="en-IN" sz="2400" dirty="0" smtClean="0"/>
              <a:t>40000.00</a:t>
            </a:r>
            <a:r>
              <a:rPr lang="en-IN" sz="2400" dirty="0"/>
              <a:t>, </a:t>
            </a:r>
            <a:r>
              <a:rPr lang="en-IN" sz="2400" dirty="0" smtClean="0"/>
              <a:t>4),</a:t>
            </a:r>
            <a:endParaRPr lang="en-IN" sz="2400" dirty="0"/>
          </a:p>
          <a:p>
            <a:r>
              <a:rPr lang="en-IN" sz="2400" dirty="0" smtClean="0"/>
              <a:t>(10, '</a:t>
            </a:r>
            <a:r>
              <a:rPr lang="en-IN" sz="2400" dirty="0" err="1" smtClean="0"/>
              <a:t>Devid</a:t>
            </a:r>
            <a:r>
              <a:rPr lang="en-IN" sz="2400" dirty="0" smtClean="0"/>
              <a:t>', </a:t>
            </a:r>
            <a:r>
              <a:rPr lang="en-IN" sz="2400" dirty="0"/>
              <a:t>'Brown', 'Sales', 'Sales Representative', </a:t>
            </a:r>
            <a:r>
              <a:rPr lang="en-IN" sz="2400" dirty="0" smtClean="0"/>
              <a:t>'2021-02-12', 52000.00</a:t>
            </a:r>
            <a:r>
              <a:rPr lang="en-IN" sz="2400" dirty="0"/>
              <a:t>, </a:t>
            </a:r>
            <a:r>
              <a:rPr lang="en-IN" sz="2400" dirty="0" smtClean="0"/>
              <a:t>5);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2663792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689F55E-B6E0-5D1C-E9F5-0B9D32B2A40F}"/>
              </a:ext>
            </a:extLst>
          </p:cNvPr>
          <p:cNvSpPr txBox="1"/>
          <p:nvPr/>
        </p:nvSpPr>
        <p:spPr>
          <a:xfrm>
            <a:off x="1043283" y="406233"/>
            <a:ext cx="10464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INSERT INTO Employees (</a:t>
            </a:r>
            <a:r>
              <a:rPr lang="en-IN" sz="2400" dirty="0" err="1"/>
              <a:t>emp_id</a:t>
            </a:r>
            <a:r>
              <a:rPr lang="en-IN" sz="2400" dirty="0"/>
              <a:t>, </a:t>
            </a:r>
            <a:r>
              <a:rPr lang="en-IN" sz="2400" dirty="0" err="1"/>
              <a:t>first_name</a:t>
            </a:r>
            <a:r>
              <a:rPr lang="en-IN" sz="2400" dirty="0"/>
              <a:t>, </a:t>
            </a:r>
            <a:r>
              <a:rPr lang="en-IN" sz="2400" dirty="0" err="1"/>
              <a:t>last_name</a:t>
            </a:r>
            <a:r>
              <a:rPr lang="en-IN" sz="2400" dirty="0"/>
              <a:t>, department, position, </a:t>
            </a:r>
            <a:r>
              <a:rPr lang="en-IN" sz="2400" dirty="0" err="1"/>
              <a:t>hire_date</a:t>
            </a:r>
            <a:r>
              <a:rPr lang="en-IN" sz="2400" dirty="0"/>
              <a:t>, salary, </a:t>
            </a:r>
            <a:r>
              <a:rPr lang="en-IN" sz="2400" dirty="0" err="1"/>
              <a:t>years_of_exp</a:t>
            </a:r>
            <a:r>
              <a:rPr lang="en-IN" sz="2400" dirty="0"/>
              <a:t>)</a:t>
            </a:r>
          </a:p>
          <a:p>
            <a:endParaRPr lang="en-IN" sz="2400" dirty="0"/>
          </a:p>
          <a:p>
            <a:r>
              <a:rPr lang="en-IN" sz="2400" dirty="0"/>
              <a:t>VALUES</a:t>
            </a:r>
          </a:p>
          <a:p>
            <a:r>
              <a:rPr lang="en-IN" sz="2400" dirty="0" smtClean="0"/>
              <a:t>(11, ‘</a:t>
            </a:r>
            <a:r>
              <a:rPr lang="en-IN" sz="2400" dirty="0" err="1" smtClean="0"/>
              <a:t>Saad</a:t>
            </a:r>
            <a:r>
              <a:rPr lang="en-IN" sz="2400" dirty="0" smtClean="0"/>
              <a:t>', </a:t>
            </a:r>
            <a:r>
              <a:rPr lang="en-IN" sz="2400" dirty="0"/>
              <a:t>'Doe', 'Sales', 'Sales Manager', </a:t>
            </a:r>
            <a:r>
              <a:rPr lang="en-IN" sz="2400" dirty="0" smtClean="0"/>
              <a:t>'2024-01-15</a:t>
            </a:r>
            <a:r>
              <a:rPr lang="en-IN" sz="2400" dirty="0"/>
              <a:t>', </a:t>
            </a:r>
            <a:r>
              <a:rPr lang="en-IN" sz="2400" dirty="0" smtClean="0"/>
              <a:t>15000.00</a:t>
            </a:r>
            <a:r>
              <a:rPr lang="en-IN" sz="2400" dirty="0"/>
              <a:t>, </a:t>
            </a:r>
            <a:r>
              <a:rPr lang="en-IN" sz="2400" dirty="0" smtClean="0"/>
              <a:t>1),</a:t>
            </a:r>
            <a:endParaRPr lang="en-IN" sz="2400" dirty="0"/>
          </a:p>
          <a:p>
            <a:r>
              <a:rPr lang="en-IN" sz="2400" dirty="0" smtClean="0"/>
              <a:t>(12, ‘</a:t>
            </a:r>
            <a:r>
              <a:rPr lang="en-IN" sz="2400" dirty="0" err="1" smtClean="0"/>
              <a:t>Jama</a:t>
            </a:r>
            <a:r>
              <a:rPr lang="en-IN" sz="2400" dirty="0" smtClean="0"/>
              <a:t>', </a:t>
            </a:r>
            <a:r>
              <a:rPr lang="en-IN" sz="2400" dirty="0"/>
              <a:t>'Smith', 'Finance', 'Financial Analyst', </a:t>
            </a:r>
            <a:r>
              <a:rPr lang="en-IN" sz="2400" dirty="0" smtClean="0"/>
              <a:t>'2020-07-08</a:t>
            </a:r>
            <a:r>
              <a:rPr lang="en-IN" sz="2400" dirty="0"/>
              <a:t>', </a:t>
            </a:r>
            <a:r>
              <a:rPr lang="en-IN" sz="2400" dirty="0" smtClean="0"/>
              <a:t>28000.00</a:t>
            </a:r>
            <a:r>
              <a:rPr lang="en-IN" sz="2400" dirty="0"/>
              <a:t>, </a:t>
            </a:r>
            <a:r>
              <a:rPr lang="en-IN" sz="2400" dirty="0" smtClean="0"/>
              <a:t>6),</a:t>
            </a:r>
            <a:endParaRPr lang="en-IN" sz="2400" dirty="0"/>
          </a:p>
          <a:p>
            <a:r>
              <a:rPr lang="en-IN" sz="2400" dirty="0" smtClean="0"/>
              <a:t>(13, '</a:t>
            </a:r>
            <a:r>
              <a:rPr lang="en-IN" sz="2400" dirty="0" err="1" smtClean="0"/>
              <a:t>Mehul</a:t>
            </a:r>
            <a:r>
              <a:rPr lang="en-IN" sz="2400" dirty="0" smtClean="0"/>
              <a:t>', </a:t>
            </a:r>
            <a:r>
              <a:rPr lang="en-IN" sz="2400" dirty="0"/>
              <a:t>'Johnson', 'IT', 'Software Engineer', </a:t>
            </a:r>
            <a:r>
              <a:rPr lang="en-IN" sz="2400" dirty="0" smtClean="0"/>
              <a:t>'2024-03-20</a:t>
            </a:r>
            <a:r>
              <a:rPr lang="en-IN" sz="2400" dirty="0"/>
              <a:t>', </a:t>
            </a:r>
            <a:r>
              <a:rPr lang="en-IN" sz="2400" dirty="0" smtClean="0"/>
              <a:t>35000.00</a:t>
            </a:r>
            <a:r>
              <a:rPr lang="en-IN" sz="2400" dirty="0"/>
              <a:t>, </a:t>
            </a:r>
            <a:r>
              <a:rPr lang="en-IN" sz="2400" dirty="0" smtClean="0"/>
              <a:t>5),</a:t>
            </a:r>
            <a:endParaRPr lang="en-IN" sz="2400" dirty="0"/>
          </a:p>
          <a:p>
            <a:r>
              <a:rPr lang="en-IN" sz="2400" dirty="0" smtClean="0"/>
              <a:t>(14, '</a:t>
            </a:r>
            <a:r>
              <a:rPr lang="en-IN" sz="2400" dirty="0" err="1" smtClean="0"/>
              <a:t>Ekram</a:t>
            </a:r>
            <a:r>
              <a:rPr lang="en-IN" sz="2400" dirty="0" smtClean="0"/>
              <a:t>', </a:t>
            </a:r>
            <a:r>
              <a:rPr lang="en-IN" sz="2400" dirty="0"/>
              <a:t>'Williams', 'HR', </a:t>
            </a:r>
            <a:r>
              <a:rPr lang="en-US" sz="2400" dirty="0" smtClean="0"/>
              <a:t>Financial Analysts</a:t>
            </a:r>
            <a:r>
              <a:rPr lang="en-IN" sz="2400" dirty="0" smtClean="0"/>
              <a:t>', '2019-05-10</a:t>
            </a:r>
            <a:r>
              <a:rPr lang="en-IN" sz="2400" dirty="0"/>
              <a:t>', </a:t>
            </a:r>
            <a:r>
              <a:rPr lang="en-IN" sz="2400" dirty="0" smtClean="0"/>
              <a:t>40000.00</a:t>
            </a:r>
            <a:r>
              <a:rPr lang="en-IN" sz="2400" dirty="0"/>
              <a:t>, </a:t>
            </a:r>
            <a:r>
              <a:rPr lang="en-IN" sz="2400" dirty="0" smtClean="0"/>
              <a:t>4),</a:t>
            </a:r>
            <a:endParaRPr lang="en-IN" sz="2400" dirty="0"/>
          </a:p>
          <a:p>
            <a:r>
              <a:rPr lang="en-IN" sz="2400" dirty="0" smtClean="0"/>
              <a:t>(15, '</a:t>
            </a:r>
            <a:r>
              <a:rPr lang="en-IN" sz="2400" dirty="0" err="1" smtClean="0"/>
              <a:t>Dwe</a:t>
            </a:r>
            <a:r>
              <a:rPr lang="en-IN" sz="2400" dirty="0" smtClean="0"/>
              <a:t>', </a:t>
            </a:r>
            <a:r>
              <a:rPr lang="en-IN" sz="2400" dirty="0"/>
              <a:t>'Brown', 'Sales', 'Sales Representative', </a:t>
            </a:r>
            <a:r>
              <a:rPr lang="en-IN" sz="2400" dirty="0" smtClean="0"/>
              <a:t>'2023-02-05</a:t>
            </a:r>
            <a:r>
              <a:rPr lang="en-IN" sz="2400" dirty="0"/>
              <a:t>', </a:t>
            </a:r>
            <a:r>
              <a:rPr lang="en-IN" sz="2400" dirty="0" smtClean="0"/>
              <a:t>52000.00</a:t>
            </a:r>
            <a:r>
              <a:rPr lang="en-IN" sz="2400" dirty="0"/>
              <a:t>, </a:t>
            </a:r>
            <a:r>
              <a:rPr lang="en-IN" sz="2400" dirty="0" smtClean="0"/>
              <a:t>3);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2663792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5CA0B97-17DF-9F9F-EA27-4E58F7378A8A}"/>
              </a:ext>
            </a:extLst>
          </p:cNvPr>
          <p:cNvSpPr txBox="1"/>
          <p:nvPr/>
        </p:nvSpPr>
        <p:spPr>
          <a:xfrm>
            <a:off x="1237592" y="1111469"/>
            <a:ext cx="1017130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Question 1:</a:t>
            </a:r>
          </a:p>
          <a:p>
            <a:r>
              <a:rPr lang="en-US" sz="4000" dirty="0"/>
              <a:t> </a:t>
            </a:r>
          </a:p>
          <a:p>
            <a:r>
              <a:rPr lang="en-US" sz="4000" dirty="0"/>
              <a:t>let's solve some more complex problems using the WHERE clause:</a:t>
            </a:r>
          </a:p>
          <a:p>
            <a:endParaRPr lang="en-US" sz="4000" dirty="0"/>
          </a:p>
          <a:p>
            <a:r>
              <a:rPr lang="en-US" sz="4000" dirty="0"/>
              <a:t>Select employees from the Sales department who have more than 4 years of experience.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10763519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F4A4D5-F052-296B-9B89-D0EECE8D56E5}"/>
              </a:ext>
            </a:extLst>
          </p:cNvPr>
          <p:cNvSpPr txBox="1"/>
          <p:nvPr/>
        </p:nvSpPr>
        <p:spPr>
          <a:xfrm>
            <a:off x="1048408" y="874986"/>
            <a:ext cx="929134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Solution 1:</a:t>
            </a:r>
          </a:p>
          <a:p>
            <a:endParaRPr lang="en-US" sz="3600" dirty="0"/>
          </a:p>
          <a:p>
            <a:r>
              <a:rPr lang="en-US" sz="3600" dirty="0"/>
              <a:t>Select employees from the Sales department who have more than 4 years of experience:</a:t>
            </a:r>
          </a:p>
          <a:p>
            <a:endParaRPr lang="en-US" sz="3600" dirty="0"/>
          </a:p>
          <a:p>
            <a:r>
              <a:rPr lang="en-US" sz="3600" dirty="0"/>
              <a:t>SELECT *</a:t>
            </a:r>
          </a:p>
          <a:p>
            <a:r>
              <a:rPr lang="en-US" sz="3600" dirty="0"/>
              <a:t>FROM Employees</a:t>
            </a:r>
          </a:p>
          <a:p>
            <a:r>
              <a:rPr lang="en-US" sz="3600" dirty="0"/>
              <a:t>WHERE department = 'Sales' AND </a:t>
            </a:r>
            <a:r>
              <a:rPr lang="en-US" sz="3600" dirty="0" err="1"/>
              <a:t>years_of_exp</a:t>
            </a:r>
            <a:r>
              <a:rPr lang="en-US" sz="3600" dirty="0"/>
              <a:t> &gt; 4;</a:t>
            </a:r>
            <a:endParaRPr lang="en-IN" sz="3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61499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0A1E55-D50E-F5CF-D888-24AEFD640404}"/>
              </a:ext>
            </a:extLst>
          </p:cNvPr>
          <p:cNvSpPr txBox="1"/>
          <p:nvPr/>
        </p:nvSpPr>
        <p:spPr>
          <a:xfrm>
            <a:off x="1545020" y="1182414"/>
            <a:ext cx="9343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2: Select employees whose hire date is before January 1, 2021, and their salary is greater than 50000.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772677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0C85D0F-C639-85FA-2C81-E4742051766C}"/>
              </a:ext>
            </a:extLst>
          </p:cNvPr>
          <p:cNvSpPr txBox="1"/>
          <p:nvPr/>
        </p:nvSpPr>
        <p:spPr>
          <a:xfrm>
            <a:off x="1844566" y="1434662"/>
            <a:ext cx="891721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Solution 2:</a:t>
            </a:r>
          </a:p>
          <a:p>
            <a:endParaRPr lang="en-IN" sz="3200" dirty="0"/>
          </a:p>
          <a:p>
            <a:r>
              <a:rPr lang="en-IN" sz="3200" dirty="0"/>
              <a:t>Select employees whose hire date is before January 1, 2021, and their salary is greater than 50000.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SELECT * FROM Employees WHERE </a:t>
            </a:r>
            <a:r>
              <a:rPr lang="en-IN" sz="3200" dirty="0" err="1"/>
              <a:t>hire_date</a:t>
            </a:r>
            <a:r>
              <a:rPr lang="en-IN" sz="3200" dirty="0"/>
              <a:t> &lt; '2021-01-01' AND salary &gt; 50000.00;</a:t>
            </a:r>
          </a:p>
        </p:txBody>
      </p:sp>
    </p:spTree>
    <p:extLst>
      <p:ext uri="{BB962C8B-B14F-4D97-AF65-F5344CB8AC3E}">
        <p14:creationId xmlns="" xmlns:p14="http://schemas.microsoft.com/office/powerpoint/2010/main" val="288530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5">
            <a:extLst>
              <a:ext uri="{FF2B5EF4-FFF2-40B4-BE49-F238E27FC236}">
                <a16:creationId xmlns="" xmlns:a16="http://schemas.microsoft.com/office/drawing/2014/main" id="{A9EA1585-6E0B-8AF6-2904-57BA3B1ED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738"/>
            <a:ext cx="12192000" cy="26749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0335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6">
            <a:extLst>
              <a:ext uri="{FF2B5EF4-FFF2-40B4-BE49-F238E27FC236}">
                <a16:creationId xmlns="" xmlns:a16="http://schemas.microsoft.com/office/drawing/2014/main" id="{6A574B83-D792-6E50-2B97-75154E0D0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7767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7">
            <a:extLst>
              <a:ext uri="{FF2B5EF4-FFF2-40B4-BE49-F238E27FC236}">
                <a16:creationId xmlns="" xmlns:a16="http://schemas.microsoft.com/office/drawing/2014/main" id="{13594E25-7898-B1E8-268B-B22E86B80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67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92604"/>
            <a:ext cx="4065270" cy="17252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1200" b="0" i="1" u="none" strike="noStrike" kern="1200" cap="none" spc="-5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AdventureWorks;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1200" b="0" i="1" u="none" strike="noStrike" kern="1200" cap="none" spc="-2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1200" b="0" i="1" u="none" strike="noStrike" kern="1200" cap="none" spc="1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Sales.SalesOrderHeader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[OrderDate]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‘1/1/2021’</a:t>
            </a:r>
            <a:r>
              <a:rPr kumimoji="0" sz="1200" b="0" i="1" u="none" strike="noStrike" kern="1200" cap="none" spc="-13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200" b="0" i="1" u="none" strike="noStrike" kern="1200" cap="none" spc="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‘4/31/2021’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1200" b="0" i="1" u="none" strike="noStrike" kern="1200" cap="none" spc="-5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AdventureWorks;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64769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 Sales.SalesOrderHeader set OrderDate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getdate() </a:t>
            </a:r>
            <a:r>
              <a:rPr kumimoji="0" sz="1200" b="0" i="1" u="none" strike="noStrike" kern="1200" cap="none" spc="-32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200" b="0" i="1" u="none" strike="noStrike" kern="1200" cap="none" spc="-2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[OrderDate]</a:t>
            </a:r>
            <a:r>
              <a:rPr kumimoji="0" sz="1200" b="0" i="1" u="none" strike="noStrike" kern="1200" cap="none" spc="-2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‘1/1/2021’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243" y="3965638"/>
            <a:ext cx="2434590" cy="4654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1200" b="0" i="1" u="none" strike="noStrike" kern="1200" cap="none" spc="-5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AdventureWorks;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</a:t>
            </a:r>
            <a:r>
              <a:rPr kumimoji="0" sz="1200" b="0" i="1" u="none" strike="noStrike" kern="1200" cap="none" spc="-3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200" b="0" i="1" u="none" strike="noStrike" kern="1200" cap="none" spc="-2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Sales.SalesOrderHeader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5177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SQL</a:t>
            </a:r>
            <a:r>
              <a:rPr b="0" spc="-16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examples…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8">
            <a:extLst>
              <a:ext uri="{FF2B5EF4-FFF2-40B4-BE49-F238E27FC236}">
                <a16:creationId xmlns="" xmlns:a16="http://schemas.microsoft.com/office/drawing/2014/main" id="{376E1898-0F72-6685-E805-932A3D12E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3038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9">
            <a:extLst>
              <a:ext uri="{FF2B5EF4-FFF2-40B4-BE49-F238E27FC236}">
                <a16:creationId xmlns="" xmlns:a16="http://schemas.microsoft.com/office/drawing/2014/main" id="{99F47E41-E95B-EBDB-D1D9-3EE5ACAEDD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3"/>
            <a:ext cx="12192000" cy="60340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35303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0">
            <a:extLst>
              <a:ext uri="{FF2B5EF4-FFF2-40B4-BE49-F238E27FC236}">
                <a16:creationId xmlns="" xmlns:a16="http://schemas.microsoft.com/office/drawing/2014/main" id="{BF666091-3506-2AE3-7BEE-983CF032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68559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1">
            <a:extLst>
              <a:ext uri="{FF2B5EF4-FFF2-40B4-BE49-F238E27FC236}">
                <a16:creationId xmlns="" xmlns:a16="http://schemas.microsoft.com/office/drawing/2014/main" id="{FC8D0C0C-F8C2-DF94-A6F7-8859E44C7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29550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2">
            <a:extLst>
              <a:ext uri="{FF2B5EF4-FFF2-40B4-BE49-F238E27FC236}">
                <a16:creationId xmlns="" xmlns:a16="http://schemas.microsoft.com/office/drawing/2014/main" id="{05ECA9D7-6288-39CF-0940-A11D9B1F2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70840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3">
            <a:extLst>
              <a:ext uri="{FF2B5EF4-FFF2-40B4-BE49-F238E27FC236}">
                <a16:creationId xmlns="" xmlns:a16="http://schemas.microsoft.com/office/drawing/2014/main" id="{59458994-00A3-019B-5DDE-A2F4BABF0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34774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5">
            <a:extLst>
              <a:ext uri="{FF2B5EF4-FFF2-40B4-BE49-F238E27FC236}">
                <a16:creationId xmlns="" xmlns:a16="http://schemas.microsoft.com/office/drawing/2014/main" id="{35F40A31-5BA5-1926-1AEF-4F31C1CD72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92000" cy="24368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8874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6">
            <a:extLst>
              <a:ext uri="{FF2B5EF4-FFF2-40B4-BE49-F238E27FC236}">
                <a16:creationId xmlns="" xmlns:a16="http://schemas.microsoft.com/office/drawing/2014/main" id="{49F24C9B-BC7C-95F9-3F8F-2F938AC0E6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08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79822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CF2D1A-4AC5-4DC9-FBE3-B9F9B935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3" y="858276"/>
            <a:ext cx="11254255" cy="48015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85332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7">
            <a:extLst>
              <a:ext uri="{FF2B5EF4-FFF2-40B4-BE49-F238E27FC236}">
                <a16:creationId xmlns="" xmlns:a16="http://schemas.microsoft.com/office/drawing/2014/main" id="{08565927-3D2A-AA1D-3B36-B0E9D5C3E3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2192000" cy="5522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966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2111501"/>
            <a:ext cx="3974465" cy="138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IP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ION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NTR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TCL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(TRANSACTION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50425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5" dirty="0">
                <a:latin typeface="Arial MT"/>
                <a:cs typeface="Arial MT"/>
              </a:rPr>
              <a:t>Types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of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SQL</a:t>
            </a:r>
            <a:r>
              <a:rPr b="0" spc="-16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8">
            <a:extLst>
              <a:ext uri="{FF2B5EF4-FFF2-40B4-BE49-F238E27FC236}">
                <a16:creationId xmlns="" xmlns:a16="http://schemas.microsoft.com/office/drawing/2014/main" id="{F518583E-AF4D-8460-47FD-2EDBE8BF1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04790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9">
            <a:extLst>
              <a:ext uri="{FF2B5EF4-FFF2-40B4-BE49-F238E27FC236}">
                <a16:creationId xmlns="" xmlns:a16="http://schemas.microsoft.com/office/drawing/2014/main" id="{E17A2D8C-4B2C-E698-AFFE-2E01C2857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12192000" cy="47482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93347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40">
            <a:extLst>
              <a:ext uri="{FF2B5EF4-FFF2-40B4-BE49-F238E27FC236}">
                <a16:creationId xmlns="" xmlns:a16="http://schemas.microsoft.com/office/drawing/2014/main" id="{3F54CDD2-F38D-A83A-EE88-5E3046FF1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2192000" cy="5522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55514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41">
            <a:extLst>
              <a:ext uri="{FF2B5EF4-FFF2-40B4-BE49-F238E27FC236}">
                <a16:creationId xmlns="" xmlns:a16="http://schemas.microsoft.com/office/drawing/2014/main" id="{D8189539-415C-8C9F-2029-94A28C6EC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37277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1C15452-095D-2A83-CA02-513D9C9FBA80}"/>
              </a:ext>
            </a:extLst>
          </p:cNvPr>
          <p:cNvSpPr txBox="1"/>
          <p:nvPr/>
        </p:nvSpPr>
        <p:spPr>
          <a:xfrm>
            <a:off x="1060775" y="602971"/>
            <a:ext cx="104747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3:</a:t>
            </a:r>
          </a:p>
          <a:p>
            <a:r>
              <a:rPr lang="en-IN" sz="3200" dirty="0"/>
              <a:t>Select employees whose hire date is before January 1, 2021, and their salary is greater than 50000.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Question 4:</a:t>
            </a:r>
          </a:p>
          <a:p>
            <a:r>
              <a:rPr lang="en-IN" sz="3200" dirty="0"/>
              <a:t>Select employees whose first name starts with 'J' and are either Financial Analysts or HR Managers.</a:t>
            </a:r>
          </a:p>
          <a:p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="" xmlns:p14="http://schemas.microsoft.com/office/powerpoint/2010/main" val="30140455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97888BD-769A-9E49-E67C-B487B74DA1BB}"/>
              </a:ext>
            </a:extLst>
          </p:cNvPr>
          <p:cNvSpPr txBox="1"/>
          <p:nvPr/>
        </p:nvSpPr>
        <p:spPr>
          <a:xfrm>
            <a:off x="1032640" y="504497"/>
            <a:ext cx="105591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Solution 3:</a:t>
            </a:r>
          </a:p>
          <a:p>
            <a:r>
              <a:rPr lang="en-IN" sz="2400" dirty="0"/>
              <a:t>Select employees whose hire date is before January 1, 2021, and their salary is greater than 50000.</a:t>
            </a:r>
          </a:p>
          <a:p>
            <a:endParaRPr lang="en-IN" sz="2400" dirty="0"/>
          </a:p>
          <a:p>
            <a:r>
              <a:rPr lang="en-IN" sz="2400" dirty="0"/>
              <a:t>SELECT * FROM Employees WHERE </a:t>
            </a:r>
            <a:r>
              <a:rPr lang="en-IN" sz="2400" dirty="0" err="1"/>
              <a:t>hire_date</a:t>
            </a:r>
            <a:r>
              <a:rPr lang="en-IN" sz="2400" dirty="0"/>
              <a:t> &lt; '2021-01-01' AND salary &gt; 50000.00;</a:t>
            </a:r>
          </a:p>
          <a:p>
            <a:endParaRPr lang="en-IN" sz="2400" dirty="0"/>
          </a:p>
          <a:p>
            <a:r>
              <a:rPr lang="en-IN" sz="2400" dirty="0"/>
              <a:t>Solution 4:</a:t>
            </a:r>
          </a:p>
          <a:p>
            <a:r>
              <a:rPr lang="en-IN" sz="2400" dirty="0"/>
              <a:t>Select employees whose first name starts with 'J' and are either Financial Analysts or HR Managers.</a:t>
            </a:r>
          </a:p>
          <a:p>
            <a:endParaRPr lang="en-IN" sz="2400" dirty="0"/>
          </a:p>
          <a:p>
            <a:r>
              <a:rPr lang="en-IN" sz="2400" dirty="0"/>
              <a:t>SELECT * FROM Employees WHERE </a:t>
            </a:r>
            <a:r>
              <a:rPr lang="en-IN" sz="2400" dirty="0" err="1"/>
              <a:t>first_name</a:t>
            </a:r>
            <a:r>
              <a:rPr lang="en-IN" sz="2400" dirty="0"/>
              <a:t> LIKE 'J%' AND (position = 'Financial Analyst' OR position = 'HR Manager’);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2574650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99C0890-60F7-CB58-2A42-19F8A451F85D}"/>
              </a:ext>
            </a:extLst>
          </p:cNvPr>
          <p:cNvSpPr txBox="1"/>
          <p:nvPr/>
        </p:nvSpPr>
        <p:spPr>
          <a:xfrm>
            <a:off x="701566" y="1443841"/>
            <a:ext cx="105103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5:</a:t>
            </a:r>
          </a:p>
          <a:p>
            <a:r>
              <a:rPr lang="en-IN" sz="3200" dirty="0"/>
              <a:t>Select employees whose salary is within a specific range and sort the result by salary in descending order.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Question 6: Select employees with more than 5 years of experience or whose salary is greater than 55000, and are not part of the IT department.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="" xmlns:p14="http://schemas.microsoft.com/office/powerpoint/2010/main" val="12193384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Solution 5:</a:t>
            </a:r>
          </a:p>
          <a:p>
            <a:r>
              <a:rPr lang="en-IN" sz="2400" dirty="0"/>
              <a:t>Select employees whose salary is within a specific range and sort the result by salary in descending order.</a:t>
            </a:r>
          </a:p>
          <a:p>
            <a:endParaRPr lang="en-IN" sz="2400" dirty="0"/>
          </a:p>
          <a:p>
            <a:r>
              <a:rPr lang="en-IN" sz="2400" dirty="0"/>
              <a:t>SELECT * FROM Employees WHERE salary BETWEEN 40000.00 AND 60000.00 ORDER BY salary DESC; </a:t>
            </a:r>
          </a:p>
          <a:p>
            <a:endParaRPr lang="en-IN" sz="2400" dirty="0"/>
          </a:p>
          <a:p>
            <a:r>
              <a:rPr lang="en-IN" sz="2400" dirty="0"/>
              <a:t>Solution 6: Select employees with more than 5 years of experience or whose salary is greater than 55000, and are not part of the IT department.</a:t>
            </a:r>
          </a:p>
          <a:p>
            <a:endParaRPr lang="en-IN" sz="2400" dirty="0"/>
          </a:p>
          <a:p>
            <a:r>
              <a:rPr lang="en-IN" sz="2400" dirty="0"/>
              <a:t>SELECT * FROM Employees WHERE (</a:t>
            </a:r>
            <a:r>
              <a:rPr lang="en-IN" sz="2400" dirty="0" err="1"/>
              <a:t>years_of_exp</a:t>
            </a:r>
            <a:r>
              <a:rPr lang="en-IN" sz="2400" dirty="0"/>
              <a:t> &gt; 5 OR salary &gt; 55000.00) AND department &lt;&gt; 'IT'; These examples demonstrate some more complex scenarios using</a:t>
            </a:r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smtClean="0"/>
              <a:t>Question 7: </a:t>
            </a:r>
            <a:r>
              <a:rPr lang="en-US" sz="2400" b="1" dirty="0" smtClean="0"/>
              <a:t>Problem Statement: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You are given a table that contains email addresses of users. Write a SQL query to find all duplicate email IDs and their count.</a:t>
            </a:r>
          </a:p>
          <a:p>
            <a:r>
              <a:rPr lang="en-US" sz="2400" b="1" dirty="0" smtClean="0"/>
              <a:t>Table Description: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`users` Table:</a:t>
            </a:r>
            <a:br>
              <a:rPr lang="en-US" sz="2400" dirty="0" smtClean="0"/>
            </a:br>
            <a:r>
              <a:rPr lang="en-US" sz="2400" dirty="0" smtClean="0"/>
              <a:t>- `id` (integer, primary key, not null): The unique identifier for each user.</a:t>
            </a:r>
            <a:br>
              <a:rPr lang="en-US" sz="2400" dirty="0" smtClean="0"/>
            </a:br>
            <a:r>
              <a:rPr lang="en-US" sz="2400" dirty="0" smtClean="0"/>
              <a:t>- `email` (string): The email address of the user.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675687" y="412742"/>
            <a:ext cx="104541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/>
              <a:t>CREATE TABLE users (</a:t>
            </a:r>
            <a:br>
              <a:rPr lang="en-US" sz="2400" dirty="0" smtClean="0"/>
            </a:br>
            <a:r>
              <a:rPr lang="en-US" sz="2400" dirty="0" smtClean="0"/>
              <a:t>id INTEGER PRIMARY KEY,</a:t>
            </a:r>
            <a:br>
              <a:rPr lang="en-US" sz="2400" dirty="0" smtClean="0"/>
            </a:br>
            <a:r>
              <a:rPr lang="en-US" sz="2400" dirty="0" smtClean="0"/>
              <a:t>email VARCHAR(255)</a:t>
            </a:r>
            <a:br>
              <a:rPr lang="en-US" sz="2400" dirty="0" smtClean="0"/>
            </a:br>
            <a:r>
              <a:rPr lang="en-US" sz="2400" dirty="0" smtClean="0"/>
              <a:t>);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#### Data Insertion: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INSERT INTO users (id, email) VALUES</a:t>
            </a:r>
            <a:br>
              <a:rPr lang="en-US" sz="2400" dirty="0" smtClean="0"/>
            </a:br>
            <a:r>
              <a:rPr lang="en-US" sz="2400" dirty="0" smtClean="0"/>
              <a:t>(1, 'john.doe@example.com'),</a:t>
            </a:r>
            <a:br>
              <a:rPr lang="en-US" sz="2400" dirty="0" smtClean="0"/>
            </a:br>
            <a:r>
              <a:rPr lang="en-US" sz="2400" dirty="0" smtClean="0"/>
              <a:t>(2, 'jane.smith@example.com'),</a:t>
            </a:r>
            <a:br>
              <a:rPr lang="en-US" sz="2400" dirty="0" smtClean="0"/>
            </a:br>
            <a:r>
              <a:rPr lang="en-US" sz="2400" dirty="0" smtClean="0"/>
              <a:t>(3, 'john.doe@example.com'),</a:t>
            </a:r>
            <a:br>
              <a:rPr lang="en-US" sz="2400" dirty="0" smtClean="0"/>
            </a:br>
            <a:r>
              <a:rPr lang="en-US" sz="2400" dirty="0" smtClean="0"/>
              <a:t>(4, 'mary.jane@example.com'),</a:t>
            </a:r>
            <a:br>
              <a:rPr lang="en-US" sz="2400" dirty="0" smtClean="0"/>
            </a:br>
            <a:r>
              <a:rPr lang="en-US" sz="2400" dirty="0" smtClean="0"/>
              <a:t>(5, 'jane.smith@example.com');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6142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9" dirty="0">
                <a:latin typeface="Verdana"/>
                <a:cs typeface="Verdana"/>
              </a:rPr>
              <a:t>DML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/>
              <a:t>Solution:</a:t>
            </a:r>
          </a:p>
          <a:p>
            <a:endParaRPr lang="en-US" sz="2400" dirty="0" smtClean="0"/>
          </a:p>
          <a:p>
            <a:r>
              <a:rPr lang="en-US" sz="2400" dirty="0" smtClean="0"/>
              <a:t>SELECT </a:t>
            </a:r>
            <a:br>
              <a:rPr lang="en-US" sz="2400" dirty="0" smtClean="0"/>
            </a:br>
            <a:r>
              <a:rPr lang="en-US" sz="2400" dirty="0" smtClean="0"/>
              <a:t>email, </a:t>
            </a:r>
            <a:br>
              <a:rPr lang="en-US" sz="2400" dirty="0" smtClean="0"/>
            </a:br>
            <a:r>
              <a:rPr lang="en-US" sz="2400" dirty="0" smtClean="0"/>
              <a:t>COUNT(*) AS count FROM </a:t>
            </a:r>
          </a:p>
          <a:p>
            <a:r>
              <a:rPr lang="en-US" sz="2400" dirty="0" smtClean="0"/>
              <a:t>users</a:t>
            </a:r>
            <a:br>
              <a:rPr lang="en-US" sz="2400" dirty="0" smtClean="0"/>
            </a:br>
            <a:r>
              <a:rPr lang="en-US" sz="2400" dirty="0" smtClean="0"/>
              <a:t>GROUP BY email</a:t>
            </a:r>
            <a:br>
              <a:rPr lang="en-US" sz="2400" dirty="0" smtClean="0"/>
            </a:br>
            <a:r>
              <a:rPr lang="en-US" sz="2400" dirty="0" smtClean="0"/>
              <a:t>HAVING COUNT(*) &gt; 1;</a:t>
            </a:r>
          </a:p>
          <a:p>
            <a:endParaRPr lang="en-US" sz="2400" dirty="0" smtClean="0"/>
          </a:p>
          <a:p>
            <a:endParaRPr lang="en-IN" sz="3200" dirty="0"/>
          </a:p>
        </p:txBody>
      </p:sp>
      <p:pic>
        <p:nvPicPr>
          <p:cNvPr id="1027" name="Picture 3" descr="C:\Users\HP\Desktop\delete\sq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5429" y="682734"/>
            <a:ext cx="7566600" cy="4128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27445" y="179829"/>
            <a:ext cx="97592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/>
              <a:t>Problem Statement 8: Write a SQL query to find </a:t>
            </a:r>
            <a:r>
              <a:rPr lang="en-US" dirty="0" err="1" smtClean="0"/>
              <a:t>emp_id</a:t>
            </a:r>
            <a:r>
              <a:rPr lang="en-US" dirty="0" smtClean="0"/>
              <a:t> who is inside the hospital.</a:t>
            </a:r>
          </a:p>
          <a:p>
            <a:r>
              <a:rPr lang="en-US" dirty="0" smtClean="0"/>
              <a:t>Script:</a:t>
            </a:r>
            <a:br>
              <a:rPr lang="en-US" dirty="0" smtClean="0"/>
            </a:br>
            <a:r>
              <a:rPr lang="en-US" dirty="0" smtClean="0"/>
              <a:t>Table creation statement and insert statements.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create table hospital ( </a:t>
            </a:r>
            <a:r>
              <a:rPr lang="en-US" dirty="0" err="1" smtClean="0"/>
              <a:t>emp_id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action </a:t>
            </a:r>
            <a:r>
              <a:rPr lang="en-US" dirty="0" err="1" smtClean="0"/>
              <a:t>varchar</a:t>
            </a:r>
            <a:r>
              <a:rPr lang="en-US" dirty="0" smtClean="0"/>
              <a:t>(10), time </a:t>
            </a:r>
            <a:r>
              <a:rPr lang="en-US" dirty="0" err="1" smtClean="0"/>
              <a:t>datetime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insert into hospital values ('1', 'in', '2019-12-22 09:00:00');</a:t>
            </a:r>
          </a:p>
          <a:p>
            <a:r>
              <a:rPr lang="en-US" dirty="0" smtClean="0"/>
              <a:t>insert into hospital values ('1', 'out', '2019-12-22 09:15:00');</a:t>
            </a:r>
          </a:p>
          <a:p>
            <a:r>
              <a:rPr lang="en-US" dirty="0" smtClean="0"/>
              <a:t>insert into hospital values ('2', 'in', '2019-12-22 09:00:00');</a:t>
            </a:r>
          </a:p>
          <a:p>
            <a:r>
              <a:rPr lang="en-US" dirty="0" smtClean="0"/>
              <a:t>insert into hospital values ('2', 'out', '2019-12-22 09:15:00');</a:t>
            </a:r>
          </a:p>
          <a:p>
            <a:r>
              <a:rPr lang="en-US" dirty="0" smtClean="0"/>
              <a:t>insert into hospital values ('2', 'in', '2019-12-22 09:30:00');</a:t>
            </a:r>
          </a:p>
          <a:p>
            <a:r>
              <a:rPr lang="en-US" dirty="0" smtClean="0"/>
              <a:t>insert into hospital values ('3', 'out', '2019-12-22 09:00:00');</a:t>
            </a:r>
          </a:p>
          <a:p>
            <a:r>
              <a:rPr lang="en-US" dirty="0" smtClean="0"/>
              <a:t>insert into hospital values ('3', 'in', '2019-12-22 09:15:00');</a:t>
            </a:r>
          </a:p>
          <a:p>
            <a:r>
              <a:rPr lang="en-US" dirty="0" smtClean="0"/>
              <a:t>insert into hospital values ('3', 'out', '2019-12-22 09:30:00');</a:t>
            </a:r>
          </a:p>
          <a:p>
            <a:r>
              <a:rPr lang="en-US" dirty="0" smtClean="0"/>
              <a:t>insert into hospital values ('3', 'in', '2019-12-22 09:45:00');</a:t>
            </a:r>
          </a:p>
          <a:p>
            <a:r>
              <a:rPr lang="en-US" dirty="0" smtClean="0"/>
              <a:t>insert into hospital values ('4', 'in', '2019-12-22 09:45:00');</a:t>
            </a:r>
          </a:p>
          <a:p>
            <a:r>
              <a:rPr lang="en-US" dirty="0" smtClean="0"/>
              <a:t>insert into hospital values ('5', 'out', '2019-12-22 09:40:00');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/>
              <a:t>Solution:</a:t>
            </a:r>
          </a:p>
          <a:p>
            <a:endParaRPr lang="en-US" sz="2400" dirty="0" smtClean="0"/>
          </a:p>
          <a:p>
            <a:r>
              <a:rPr lang="en-US" sz="2400" dirty="0" smtClean="0"/>
              <a:t>select * from hospital </a:t>
            </a:r>
          </a:p>
          <a:p>
            <a:endParaRPr lang="en-US" sz="2400" dirty="0" smtClean="0"/>
          </a:p>
          <a:p>
            <a:r>
              <a:rPr lang="en-US" sz="2400" dirty="0" smtClean="0"/>
              <a:t>SELECT </a:t>
            </a:r>
            <a:r>
              <a:rPr lang="en-US" sz="2400" dirty="0" err="1" smtClean="0"/>
              <a:t>emp_id</a:t>
            </a:r>
            <a:endParaRPr lang="en-US" sz="2400" dirty="0" smtClean="0"/>
          </a:p>
          <a:p>
            <a:r>
              <a:rPr lang="en-US" sz="2400" dirty="0" smtClean="0"/>
              <a:t>FROM hospital h1</a:t>
            </a:r>
          </a:p>
          <a:p>
            <a:r>
              <a:rPr lang="en-US" sz="2400" dirty="0" smtClean="0"/>
              <a:t>WHERE time = (</a:t>
            </a:r>
          </a:p>
          <a:p>
            <a:r>
              <a:rPr lang="en-US" sz="2400" dirty="0" smtClean="0"/>
              <a:t>    SELECT MAX(time)</a:t>
            </a:r>
          </a:p>
          <a:p>
            <a:r>
              <a:rPr lang="en-US" sz="2400" dirty="0" smtClean="0"/>
              <a:t>    FROM hospital h2</a:t>
            </a:r>
          </a:p>
          <a:p>
            <a:r>
              <a:rPr lang="en-US" sz="2400" dirty="0" smtClean="0"/>
              <a:t>    WHERE h1.emp_id = h2.emp_id</a:t>
            </a:r>
          </a:p>
          <a:p>
            <a:r>
              <a:rPr lang="en-US" sz="2400" dirty="0" smtClean="0"/>
              <a:t>)</a:t>
            </a:r>
          </a:p>
          <a:p>
            <a:r>
              <a:rPr lang="en-US" sz="2400" dirty="0" smtClean="0"/>
              <a:t>AND action = 'in';</a:t>
            </a:r>
          </a:p>
        </p:txBody>
      </p:sp>
      <p:pic>
        <p:nvPicPr>
          <p:cNvPr id="2050" name="Picture 2" descr="https://miro.medium.com/v2/resize:fit:630/1*k8s1yCBZEEtQTqafFiMcv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1869" y="1892869"/>
            <a:ext cx="4800600" cy="3448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/>
              <a:t>Question 9</a:t>
            </a:r>
            <a:r>
              <a:rPr lang="en-US" sz="2400" dirty="0" smtClean="0"/>
              <a:t>: Reference Key</a:t>
            </a:r>
          </a:p>
          <a:p>
            <a:endParaRPr lang="en-US" sz="2400" dirty="0" smtClean="0"/>
          </a:p>
          <a:p>
            <a:r>
              <a:rPr lang="en-US" sz="2400" dirty="0" smtClean="0"/>
              <a:t>CREATE </a:t>
            </a:r>
            <a:r>
              <a:rPr lang="en-US" sz="2400" dirty="0" smtClean="0"/>
              <a:t>TABLE Authors (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AuthorID</a:t>
            </a:r>
            <a:r>
              <a:rPr lang="en-US" sz="2400" dirty="0" smtClean="0"/>
              <a:t> INT PRIMARY KEY IDENTITY(1,1),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NVARCHAR(50),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LastName</a:t>
            </a:r>
            <a:r>
              <a:rPr lang="en-US" sz="2400" dirty="0" smtClean="0"/>
              <a:t> NVARCHAR(50)</a:t>
            </a:r>
          </a:p>
          <a:p>
            <a:r>
              <a:rPr lang="en-US" sz="2400" dirty="0" smtClean="0"/>
              <a:t>);</a:t>
            </a:r>
          </a:p>
          <a:p>
            <a:endParaRPr lang="en-US" sz="2400" dirty="0" smtClean="0"/>
          </a:p>
          <a:p>
            <a:r>
              <a:rPr lang="en-US" sz="2400" dirty="0" smtClean="0"/>
              <a:t>CREATE TABLE Publishers (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PublisherID</a:t>
            </a:r>
            <a:r>
              <a:rPr lang="en-US" sz="2400" dirty="0" smtClean="0"/>
              <a:t> INT PRIMARY KEY IDENTITY(1,1),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PublisherName</a:t>
            </a:r>
            <a:r>
              <a:rPr lang="en-US" sz="2400" dirty="0" smtClean="0"/>
              <a:t> NVARCHAR(100)</a:t>
            </a:r>
          </a:p>
          <a:p>
            <a:r>
              <a:rPr lang="en-US" sz="2400" dirty="0" smtClean="0"/>
              <a:t>);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/>
              <a:t>CREATE TABLE Books (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BookID</a:t>
            </a:r>
            <a:r>
              <a:rPr lang="en-US" sz="2400" dirty="0" smtClean="0"/>
              <a:t> INT PRIMARY KEY IDENTITY(1,1),</a:t>
            </a:r>
          </a:p>
          <a:p>
            <a:r>
              <a:rPr lang="en-US" sz="2400" dirty="0" smtClean="0"/>
              <a:t>    Title NVARCHAR(200),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AuthorID</a:t>
            </a:r>
            <a:r>
              <a:rPr lang="en-US" sz="2400" dirty="0" smtClean="0"/>
              <a:t> INT,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PublisherID</a:t>
            </a:r>
            <a:r>
              <a:rPr lang="en-US" sz="2400" dirty="0" smtClean="0"/>
              <a:t> INT,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PublicationYear</a:t>
            </a:r>
            <a:r>
              <a:rPr lang="en-US" sz="2400" dirty="0" smtClean="0"/>
              <a:t> INT,</a:t>
            </a:r>
          </a:p>
          <a:p>
            <a:r>
              <a:rPr lang="en-US" sz="2400" dirty="0" smtClean="0"/>
              <a:t>    FOREIGN KEY (</a:t>
            </a:r>
            <a:r>
              <a:rPr lang="en-US" sz="2400" dirty="0" err="1" smtClean="0"/>
              <a:t>AuthorID</a:t>
            </a:r>
            <a:r>
              <a:rPr lang="en-US" sz="2400" dirty="0" smtClean="0"/>
              <a:t>) REFERENCES Authors(</a:t>
            </a:r>
            <a:r>
              <a:rPr lang="en-US" sz="2400" dirty="0" err="1" smtClean="0"/>
              <a:t>AuthorID</a:t>
            </a:r>
            <a:r>
              <a:rPr lang="en-US" sz="2400" dirty="0" smtClean="0"/>
              <a:t>),</a:t>
            </a:r>
          </a:p>
          <a:p>
            <a:r>
              <a:rPr lang="en-US" sz="2400" dirty="0" smtClean="0"/>
              <a:t>    FOREIGN KEY (</a:t>
            </a:r>
            <a:r>
              <a:rPr lang="en-US" sz="2400" dirty="0" err="1" smtClean="0"/>
              <a:t>PublisherID</a:t>
            </a:r>
            <a:r>
              <a:rPr lang="en-US" sz="2400" dirty="0" smtClean="0"/>
              <a:t>) REFERENCES Publishers(</a:t>
            </a:r>
            <a:r>
              <a:rPr lang="en-US" sz="2400" dirty="0" err="1" smtClean="0"/>
              <a:t>PublisherID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);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-- Insert sample data into Authors</a:t>
            </a:r>
          </a:p>
          <a:p>
            <a:r>
              <a:rPr lang="en-US" sz="2400" dirty="0" smtClean="0"/>
              <a:t>INSERT INTO Authors (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, </a:t>
            </a:r>
            <a:r>
              <a:rPr lang="en-US" sz="2400" dirty="0" err="1" smtClean="0"/>
              <a:t>LastName</a:t>
            </a:r>
            <a:r>
              <a:rPr lang="en-US" sz="2400" dirty="0" smtClean="0"/>
              <a:t>) VALUES ('J.K.', 'Rowling');</a:t>
            </a:r>
          </a:p>
          <a:p>
            <a:r>
              <a:rPr lang="en-US" sz="2400" dirty="0" smtClean="0"/>
              <a:t>INSERT INTO Authors (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, </a:t>
            </a:r>
            <a:r>
              <a:rPr lang="en-US" sz="2400" dirty="0" err="1" smtClean="0"/>
              <a:t>LastName</a:t>
            </a:r>
            <a:r>
              <a:rPr lang="en-US" sz="2400" dirty="0" smtClean="0"/>
              <a:t>) VALUES ('George', 'Orwell');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IN" sz="3200" dirty="0"/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/>
              <a:t>-- Insert sample data into Publishers</a:t>
            </a:r>
          </a:p>
          <a:p>
            <a:r>
              <a:rPr lang="en-US" sz="2400" dirty="0" smtClean="0"/>
              <a:t>INSERT INTO Publishers (</a:t>
            </a:r>
            <a:r>
              <a:rPr lang="en-US" sz="2400" dirty="0" err="1" smtClean="0"/>
              <a:t>PublisherName</a:t>
            </a:r>
            <a:r>
              <a:rPr lang="en-US" sz="2400" dirty="0" smtClean="0"/>
              <a:t>) VALUES ('Bloomsbury Publishing');</a:t>
            </a:r>
          </a:p>
          <a:p>
            <a:r>
              <a:rPr lang="en-US" sz="2400" dirty="0" smtClean="0"/>
              <a:t>INSERT INTO Publishers (</a:t>
            </a:r>
            <a:r>
              <a:rPr lang="en-US" sz="2400" dirty="0" err="1" smtClean="0"/>
              <a:t>PublisherName</a:t>
            </a:r>
            <a:r>
              <a:rPr lang="en-US" sz="2400" dirty="0" smtClean="0"/>
              <a:t>) VALUES ('Secker &amp; Warburg');</a:t>
            </a:r>
          </a:p>
          <a:p>
            <a:endParaRPr lang="en-US" sz="2400" dirty="0" smtClean="0"/>
          </a:p>
          <a:p>
            <a:r>
              <a:rPr lang="en-US" sz="2400" dirty="0" smtClean="0"/>
              <a:t>-- Insert sample data into Books</a:t>
            </a:r>
          </a:p>
          <a:p>
            <a:r>
              <a:rPr lang="en-US" sz="2400" dirty="0" smtClean="0"/>
              <a:t>INSERT INTO Books (Title, </a:t>
            </a:r>
            <a:r>
              <a:rPr lang="en-US" sz="2400" dirty="0" err="1" smtClean="0"/>
              <a:t>AuthorID</a:t>
            </a:r>
            <a:r>
              <a:rPr lang="en-US" sz="2400" dirty="0" smtClean="0"/>
              <a:t>, </a:t>
            </a:r>
            <a:r>
              <a:rPr lang="en-US" sz="2400" dirty="0" err="1" smtClean="0"/>
              <a:t>PublisherID</a:t>
            </a:r>
            <a:r>
              <a:rPr lang="en-US" sz="2400" dirty="0" smtClean="0"/>
              <a:t>, </a:t>
            </a:r>
            <a:r>
              <a:rPr lang="en-US" sz="2400" dirty="0" err="1" smtClean="0"/>
              <a:t>PublicationYear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VALUES ('Harry Potter and the </a:t>
            </a:r>
            <a:r>
              <a:rPr lang="en-US" sz="2400" dirty="0" err="1" smtClean="0"/>
              <a:t>Philosopher''s</a:t>
            </a:r>
            <a:r>
              <a:rPr lang="en-US" sz="2400" dirty="0" smtClean="0"/>
              <a:t> Stone', 1, 1, 1997);</a:t>
            </a:r>
          </a:p>
          <a:p>
            <a:endParaRPr lang="en-US" sz="2400" dirty="0" smtClean="0"/>
          </a:p>
          <a:p>
            <a:r>
              <a:rPr lang="en-US" sz="2400" dirty="0" smtClean="0"/>
              <a:t>INSERT INTO Books (Title, </a:t>
            </a:r>
            <a:r>
              <a:rPr lang="en-US" sz="2400" dirty="0" err="1" smtClean="0"/>
              <a:t>AuthorID</a:t>
            </a:r>
            <a:r>
              <a:rPr lang="en-US" sz="2400" dirty="0" smtClean="0"/>
              <a:t>, </a:t>
            </a:r>
            <a:r>
              <a:rPr lang="en-US" sz="2400" dirty="0" err="1" smtClean="0"/>
              <a:t>PublisherID</a:t>
            </a:r>
            <a:r>
              <a:rPr lang="en-US" sz="2400" dirty="0" smtClean="0"/>
              <a:t>, </a:t>
            </a:r>
            <a:r>
              <a:rPr lang="en-US" sz="2400" dirty="0" err="1" smtClean="0"/>
              <a:t>PublicationYear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VALUES ('1984', 2, 2, 1949);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select * from Books</a:t>
            </a:r>
          </a:p>
        </p:txBody>
      </p:sp>
    </p:spTree>
    <p:extLst>
      <p:ext uri="{BB962C8B-B14F-4D97-AF65-F5344CB8AC3E}">
        <p14:creationId xmlns="" xmlns:p14="http://schemas.microsoft.com/office/powerpoint/2010/main" val="35282757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721709-5C79-CE84-9C29-CFFBF08855E6}"/>
              </a:ext>
            </a:extLst>
          </p:cNvPr>
          <p:cNvSpPr txBox="1">
            <a:spLocks/>
          </p:cNvSpPr>
          <p:nvPr/>
        </p:nvSpPr>
        <p:spPr>
          <a:xfrm>
            <a:off x="1524000" y="257133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End of Day 2</a:t>
            </a:r>
          </a:p>
          <a:p>
            <a:pPr algn="ctr"/>
            <a:r>
              <a:rPr lang="en-IN" dirty="0"/>
              <a:t>Any Query?</a:t>
            </a:r>
          </a:p>
        </p:txBody>
      </p:sp>
    </p:spTree>
    <p:extLst>
      <p:ext uri="{BB962C8B-B14F-4D97-AF65-F5344CB8AC3E}">
        <p14:creationId xmlns="" xmlns:p14="http://schemas.microsoft.com/office/powerpoint/2010/main" val="337260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5182870" cy="1518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Manipulation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Deals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manipulation,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includes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common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SELECT,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UPDATE,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191135" lvl="0" indent="-228600" algn="l" defTabSz="914400" rtl="0" eaLnBrk="1" fontAlgn="auto" latinLnBrk="0" hangingPunct="1">
              <a:lnSpc>
                <a:spcPct val="12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modify,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retrieve,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815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DML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913001"/>
            <a:ext cx="8799195" cy="1033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without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 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rank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&gt;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5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 Gets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students'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rank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greater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5.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071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SELECT</a:t>
            </a:r>
            <a:r>
              <a:rPr b="0" spc="-114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83539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(Rank,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Mark)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Values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(1,’Abbas’,450)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549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Insert</a:t>
            </a:r>
            <a:r>
              <a:rPr b="0" spc="-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324850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some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StudentName=’Abbas’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StudentName=’Imran’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above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update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Imran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Abbas.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8411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Update</a:t>
            </a:r>
            <a:r>
              <a:rPr b="0" spc="-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3060C83-F051-4F0E-ABAD-AA0DFC48B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83C98ABE-055B-441F-B07E-44F97F083C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9FDB030-9B49-4CED-8CCD-4D9938238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783CA14-24A1-485C-8B30-D6A5D87987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9A97C86A-04D6-40F7-AE84-31AB43E6A8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="" xmlns:a16="http://schemas.microsoft.com/office/drawing/2014/main" id="{FF9F2414-84E8-453E-B1F3-389FDE8192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="" xmlns:a16="http://schemas.microsoft.com/office/drawing/2014/main" id="{3ECA69A1-7536-43AC-85EF-C7106179F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6E4BB659-4FB5-6E58-6762-AF6131BA5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21407375"/>
              </p:ext>
            </p:extLst>
          </p:nvPr>
        </p:nvGraphicFramePr>
        <p:xfrm>
          <a:off x="643467" y="660410"/>
          <a:ext cx="10905068" cy="55371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26900">
                  <a:extLst>
                    <a:ext uri="{9D8B030D-6E8A-4147-A177-3AD203B41FA5}">
                      <a16:colId xmlns="" xmlns:a16="http://schemas.microsoft.com/office/drawing/2014/main" val="3033595625"/>
                    </a:ext>
                  </a:extLst>
                </a:gridCol>
                <a:gridCol w="2774854">
                  <a:extLst>
                    <a:ext uri="{9D8B030D-6E8A-4147-A177-3AD203B41FA5}">
                      <a16:colId xmlns="" xmlns:a16="http://schemas.microsoft.com/office/drawing/2014/main" val="4059323535"/>
                    </a:ext>
                  </a:extLst>
                </a:gridCol>
                <a:gridCol w="4610801">
                  <a:extLst>
                    <a:ext uri="{9D8B030D-6E8A-4147-A177-3AD203B41FA5}">
                      <a16:colId xmlns="" xmlns:a16="http://schemas.microsoft.com/office/drawing/2014/main" val="3998654991"/>
                    </a:ext>
                  </a:extLst>
                </a:gridCol>
                <a:gridCol w="1892513">
                  <a:extLst>
                    <a:ext uri="{9D8B030D-6E8A-4147-A177-3AD203B41FA5}">
                      <a16:colId xmlns="" xmlns:a16="http://schemas.microsoft.com/office/drawing/2014/main" val="1559563298"/>
                    </a:ext>
                  </a:extLst>
                </a:gridCol>
              </a:tblGrid>
              <a:tr h="263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Day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Topic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Chapter Details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Time Duration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extLst>
                  <a:ext uri="{0D108BD9-81ED-4DB2-BD59-A6C34878D82A}">
                    <a16:rowId xmlns="" xmlns:a16="http://schemas.microsoft.com/office/drawing/2014/main" val="756120968"/>
                  </a:ext>
                </a:extLst>
              </a:tr>
              <a:tr h="263676">
                <a:tc rowSpan="2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Day 2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Operators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Debugging errors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60 mins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extLst>
                  <a:ext uri="{0D108BD9-81ED-4DB2-BD59-A6C34878D82A}">
                    <a16:rowId xmlns="" xmlns:a16="http://schemas.microsoft.com/office/drawing/2014/main" val="252307952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SQL style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720020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WHERE with numbers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9885367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WHERE with text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437254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AND and OR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8382175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BETWEEN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5741214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Filtering text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35998403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LIKE and NOT LIKE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715602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5 mins Break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8843071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Built-in functions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WHERE IN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60 mins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extLst>
                  <a:ext uri="{0D108BD9-81ED-4DB2-BD59-A6C34878D82A}">
                    <a16:rowId xmlns="" xmlns:a16="http://schemas.microsoft.com/office/drawing/2014/main" val="283706824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Combining filtering and selecting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1991381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NULL values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567307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What does NULL mean?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539745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Aggregate functions and data types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9724148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Practice with aggregate functions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98298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Summarizing subsets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2118993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Combining aggregate functions with WHERE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775340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ROUND()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15750259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ROUND() with a negative parameter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199059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 dirty="0">
                          <a:effectLst/>
                        </a:rPr>
                        <a:t>Aliasing and arithmetic; functions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590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9498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147684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some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Delete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StudentName=’Abbas’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above will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delete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has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Abbas.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706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Delete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513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20" dirty="0">
                <a:latin typeface="Verdana"/>
                <a:cs typeface="Verdana"/>
              </a:rPr>
              <a:t>DDL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4516755" cy="138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DDL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Definition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deals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schemas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descriptions.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should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reside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E,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TRUNC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70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DDL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86508"/>
            <a:ext cx="8725535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create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new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an existing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 </a:t>
            </a:r>
            <a:r>
              <a:rPr kumimoji="0" sz="15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object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procedure,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function,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(Rank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Int,StudentName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varchar(50),Mark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Float)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516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40" dirty="0">
                <a:latin typeface="Arial MT"/>
                <a:cs typeface="Arial MT"/>
              </a:rPr>
              <a:t>CREATE</a:t>
            </a:r>
            <a:r>
              <a:rPr b="0" spc="-7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45820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Alter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modify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drop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rename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rename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lter</a:t>
            </a:r>
            <a:r>
              <a:rPr kumimoji="0" sz="14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(StudentA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archar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(100))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368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Alter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92605"/>
            <a:ext cx="866521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 DROP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remove a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 definition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all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data,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indexes,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triggers, </a:t>
            </a:r>
            <a:r>
              <a:rPr kumimoji="0" sz="15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constraints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permission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specifications</a:t>
            </a:r>
            <a:r>
              <a:rPr kumimoji="0" sz="1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5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eWorks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700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DROP</a:t>
            </a:r>
            <a:r>
              <a:rPr b="0" spc="-11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797814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TRUNCATE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removes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rows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table,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without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logging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individual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row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Truncate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17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latin typeface="Arial MT"/>
                <a:cs typeface="Arial MT"/>
              </a:rPr>
              <a:t>Truncate</a:t>
            </a:r>
            <a:r>
              <a:rPr b="0" spc="-9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5539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95" dirty="0">
                <a:latin typeface="Verdana"/>
                <a:cs typeface="Verdana"/>
              </a:rPr>
              <a:t>DC</a:t>
            </a:r>
            <a:r>
              <a:rPr sz="4000" spc="-320" dirty="0">
                <a:latin typeface="Verdana"/>
                <a:cs typeface="Verdana"/>
              </a:rPr>
              <a:t>L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</a:t>
            </a:r>
            <a:r>
              <a:rPr sz="4000" spc="-409" dirty="0">
                <a:latin typeface="Verdana"/>
                <a:cs typeface="Verdana"/>
              </a:rPr>
              <a:t>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4245610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DCL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70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DCL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88642"/>
            <a:ext cx="889762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UPDATE,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privileges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ORDER_BACKLOG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JONES WITH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Q.STAFF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PUBLIC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9477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GRANT</a:t>
            </a:r>
            <a:r>
              <a:rPr b="0" spc="-12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609">
            <a:extLst>
              <a:ext uri="{FF2B5EF4-FFF2-40B4-BE49-F238E27FC236}">
                <a16:creationId xmlns="" xmlns:a16="http://schemas.microsoft.com/office/drawing/2014/main" id="{FC5B0C65-99A9-BD07-3C9F-51EA7B4973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588"/>
            <a:ext cx="12192000" cy="5838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038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5700395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cancel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previously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granted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denied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employees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anderson;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anderson;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226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REVOKE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41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40" dirty="0">
                <a:latin typeface="Verdana"/>
                <a:cs typeface="Verdana"/>
              </a:rPr>
              <a:t>TCL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</a:t>
            </a:r>
            <a:r>
              <a:rPr sz="4000" spc="-409" dirty="0">
                <a:latin typeface="Verdana"/>
                <a:cs typeface="Verdana"/>
              </a:rPr>
              <a:t>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5210175" cy="19011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TCL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changes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made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allows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grouped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together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24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TCL</a:t>
            </a:r>
            <a:r>
              <a:rPr b="0" spc="-1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15464"/>
            <a:ext cx="7727315" cy="165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permanently</a:t>
            </a:r>
            <a:r>
              <a:rPr kumimoji="0" sz="1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then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change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made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permanent</a:t>
            </a:r>
            <a:r>
              <a:rPr kumimoji="0" sz="1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visible.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begin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0820" marR="0" lvl="0" indent="0" algn="l" defTabSz="9144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='D'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empid=11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0820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</a:t>
            </a:r>
            <a:r>
              <a:rPr kumimoji="0" sz="1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706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COMMIT</a:t>
            </a:r>
            <a:r>
              <a:rPr b="0" spc="-13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591513"/>
            <a:ext cx="7226300" cy="400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undo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changes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made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 any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but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before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commit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done.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can't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has been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committed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help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keyword.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459730" lvl="0" indent="-229235" algn="l" defTabSz="914400" rtl="0" eaLnBrk="1" fontAlgn="auto" latinLnBrk="0" hangingPunct="1">
              <a:lnSpc>
                <a:spcPct val="203799"/>
              </a:lnSpc>
              <a:spcBef>
                <a:spcPts val="1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DECLARE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@BookCount</a:t>
            </a:r>
            <a:r>
              <a:rPr kumimoji="0" sz="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BEGIN</a:t>
            </a:r>
            <a:r>
              <a:rPr kumimoji="0" sz="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AddBook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Books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(20,</a:t>
            </a:r>
            <a:r>
              <a:rPr kumimoji="0" sz="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'Book15', 'Cat5',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2000)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3529965" lvl="0" indent="0" algn="l" defTabSz="914400" rtl="0" eaLnBrk="1" fontAlgn="auto" latinLnBrk="0" hangingPunct="1">
              <a:lnSpc>
                <a:spcPct val="204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@BookCount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COUNT(*)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Books WHERE name =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'Book15' </a:t>
            </a:r>
            <a:r>
              <a:rPr kumimoji="0" sz="8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@BookCount</a:t>
            </a:r>
            <a:r>
              <a:rPr kumimoji="0" sz="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&gt;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BEGIN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AddBook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4686300" lvl="0" indent="0" algn="l" defTabSz="914400" rtl="0" eaLnBrk="1" fontAlgn="auto" latinLnBrk="0" hangingPunct="1">
              <a:lnSpc>
                <a:spcPct val="203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PRINT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book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same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already</a:t>
            </a:r>
            <a:r>
              <a:rPr kumimoji="0" sz="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exists‘ </a:t>
            </a:r>
            <a:r>
              <a:rPr kumimoji="0" sz="8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6657975" lvl="0" indent="0" algn="l" defTabSz="914400" rtl="0" eaLnBrk="1" fontAlgn="auto" latinLnBrk="0" hangingPunct="1">
              <a:lnSpc>
                <a:spcPct val="2041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ELSE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BEGIN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2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AddStudent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2090" marR="5281930" lvl="0" indent="0" algn="l" defTabSz="914400" rtl="0" eaLnBrk="1" fontAlgn="auto" latinLnBrk="0" hangingPunct="1">
              <a:lnSpc>
                <a:spcPct val="2037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'New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book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added</a:t>
            </a:r>
            <a:r>
              <a:rPr kumimoji="0" sz="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successfully‘ </a:t>
            </a:r>
            <a:r>
              <a:rPr kumimoji="0" sz="8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00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ROLLBACK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536928"/>
            <a:ext cx="891095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7691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temporarily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can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back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point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whenever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necessary.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distinct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within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 transaction.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80670" algn="l"/>
                <a:tab pos="28130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After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been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created,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can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either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continue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processing,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back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entire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back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5022850" lvl="0" indent="-240665" algn="l" defTabSz="914400" rtl="0" eaLnBrk="1" fontAlgn="auto" latinLnBrk="0" hangingPunct="1">
              <a:lnSpc>
                <a:spcPct val="212200"/>
              </a:lnSpc>
              <a:spcBef>
                <a:spcPts val="8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 employees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 salary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7000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last_name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'Banda';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 banda_sal;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66700" marR="4884420" lvl="0" indent="0" algn="l" defTabSz="914400" rtl="0" eaLnBrk="1" fontAlgn="auto" latinLnBrk="0" hangingPunct="1">
              <a:lnSpc>
                <a:spcPct val="212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 employees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SET salary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12000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last_name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'Greene';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 greene_sal;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66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SUM(salary)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3012" y="4985766"/>
            <a:ext cx="159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9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last_name</a:t>
            </a:r>
            <a:r>
              <a:rPr kumimoji="0" sz="9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'Greene';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802" y="4694682"/>
            <a:ext cx="2237740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banda_sal;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21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16660" algn="l"/>
              </a:tabLst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9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	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salary</a:t>
            </a:r>
            <a:r>
              <a:rPr kumimoji="0" sz="9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9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11000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9243" y="894333"/>
            <a:ext cx="482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5" dirty="0">
                <a:latin typeface="Arial MT"/>
                <a:cs typeface="Arial MT"/>
              </a:rPr>
              <a:t>SAVEPOINT</a:t>
            </a:r>
            <a:r>
              <a:rPr b="0" spc="-13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384501"/>
            <a:ext cx="5780405" cy="11842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285" dirty="0">
                <a:latin typeface="Verdana"/>
                <a:cs typeface="Verdana"/>
              </a:rPr>
              <a:t>Welcome</a:t>
            </a:r>
            <a:r>
              <a:rPr sz="4000" spc="-220" dirty="0">
                <a:latin typeface="Verdana"/>
                <a:cs typeface="Verdana"/>
              </a:rPr>
              <a:t> </a:t>
            </a:r>
            <a:r>
              <a:rPr sz="4000" spc="-409" dirty="0">
                <a:latin typeface="Verdana"/>
                <a:cs typeface="Verdana"/>
              </a:rPr>
              <a:t>to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20" dirty="0">
                <a:latin typeface="Verdana"/>
                <a:cs typeface="Verdana"/>
              </a:rPr>
              <a:t>Query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175" dirty="0">
                <a:latin typeface="Verdana"/>
                <a:cs typeface="Verdana"/>
              </a:rPr>
              <a:t>and  </a:t>
            </a:r>
            <a:r>
              <a:rPr sz="4000" spc="-250" dirty="0">
                <a:latin typeface="Verdana"/>
                <a:cs typeface="Verdana"/>
              </a:rPr>
              <a:t>Mani</a:t>
            </a:r>
            <a:r>
              <a:rPr sz="4000" spc="-254" dirty="0">
                <a:latin typeface="Verdana"/>
                <a:cs typeface="Verdana"/>
              </a:rPr>
              <a:t>p</a:t>
            </a:r>
            <a:r>
              <a:rPr sz="4000" spc="-360" dirty="0">
                <a:latin typeface="Verdana"/>
                <a:cs typeface="Verdana"/>
              </a:rPr>
              <a:t>ulatio</a:t>
            </a:r>
            <a:r>
              <a:rPr sz="4000" spc="-470" dirty="0">
                <a:latin typeface="Verdana"/>
                <a:cs typeface="Verdana"/>
              </a:rPr>
              <a:t>n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480" dirty="0">
                <a:latin typeface="Verdana"/>
                <a:cs typeface="Verdana"/>
              </a:rPr>
              <a:t>o</a:t>
            </a:r>
            <a:r>
              <a:rPr sz="4000" spc="-290" dirty="0">
                <a:latin typeface="Verdana"/>
                <a:cs typeface="Verdana"/>
              </a:rPr>
              <a:t>f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310" dirty="0">
                <a:latin typeface="Verdana"/>
                <a:cs typeface="Verdana"/>
              </a:rPr>
              <a:t>Data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1336675"/>
            <a:ext cx="4879975" cy="368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Different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subquery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design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subquery.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Difference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between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Truncate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72257"/>
            <a:ext cx="8684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19879" algn="l"/>
              </a:tabLst>
            </a:pPr>
            <a:r>
              <a:rPr sz="4000" spc="-225" dirty="0">
                <a:latin typeface="Verdana"/>
                <a:cs typeface="Verdana"/>
              </a:rPr>
              <a:t>Create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665" dirty="0">
                <a:latin typeface="Verdana"/>
                <a:cs typeface="Verdana"/>
              </a:rPr>
              <a:t>TABLE(s)</a:t>
            </a:r>
            <a:r>
              <a:rPr sz="4000" dirty="0">
                <a:latin typeface="Verdana"/>
                <a:cs typeface="Verdana"/>
              </a:rPr>
              <a:t>	</a:t>
            </a:r>
            <a:r>
              <a:rPr sz="4000" spc="-220" dirty="0">
                <a:latin typeface="Verdana"/>
                <a:cs typeface="Verdana"/>
              </a:rPr>
              <a:t>and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445" dirty="0">
                <a:latin typeface="Verdana"/>
                <a:cs typeface="Verdana"/>
              </a:rPr>
              <a:t>Temp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59" dirty="0">
                <a:latin typeface="Verdana"/>
                <a:cs typeface="Verdana"/>
              </a:rPr>
              <a:t>Table(s)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971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50" dirty="0"/>
              <a:t>Table</a:t>
            </a:r>
            <a:r>
              <a:rPr spc="-45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5638165" cy="177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Tables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objects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logically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organized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row-and-column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represents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unique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represents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field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1024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710">
            <a:extLst>
              <a:ext uri="{FF2B5EF4-FFF2-40B4-BE49-F238E27FC236}">
                <a16:creationId xmlns="" xmlns:a16="http://schemas.microsoft.com/office/drawing/2014/main" id="{1CF1C7EB-DDC8-19F5-A554-89F9E4643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564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CREATE</a:t>
            </a:r>
            <a:r>
              <a:rPr spc="-25" dirty="0"/>
              <a:t> </a:t>
            </a:r>
            <a:r>
              <a:rPr spc="-50" dirty="0"/>
              <a:t>TABLE</a:t>
            </a:r>
            <a:r>
              <a:rPr spc="-20" dirty="0"/>
              <a:t> </a:t>
            </a:r>
            <a:r>
              <a:rPr spc="-5" dirty="0"/>
              <a:t>Statement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4679950" indent="-457200">
              <a:lnSpc>
                <a:spcPct val="135000"/>
              </a:lnSpc>
              <a:spcBef>
                <a:spcPts val="100"/>
              </a:spcBef>
            </a:pPr>
            <a:r>
              <a:rPr spc="-20" dirty="0"/>
              <a:t>CREATE</a:t>
            </a:r>
            <a:r>
              <a:rPr dirty="0"/>
              <a:t> </a:t>
            </a:r>
            <a:r>
              <a:rPr spc="-20" dirty="0"/>
              <a:t>TABLE</a:t>
            </a:r>
            <a:r>
              <a:rPr spc="20" dirty="0"/>
              <a:t> </a:t>
            </a:r>
            <a:r>
              <a:rPr spc="-5" dirty="0"/>
              <a:t>[database_name.][schema_name.]table_name </a:t>
            </a:r>
            <a:r>
              <a:rPr spc="-320" dirty="0"/>
              <a:t> </a:t>
            </a:r>
            <a:r>
              <a:rPr dirty="0"/>
              <a:t>(</a:t>
            </a:r>
            <a:r>
              <a:rPr spc="-5" dirty="0"/>
              <a:t> pk_column</a:t>
            </a:r>
            <a:r>
              <a:rPr spc="5" dirty="0"/>
              <a:t> </a:t>
            </a:r>
            <a:r>
              <a:rPr dirty="0"/>
              <a:t>data_type</a:t>
            </a:r>
            <a:r>
              <a:rPr spc="-40" dirty="0"/>
              <a:t> </a:t>
            </a:r>
            <a:r>
              <a:rPr spc="-10" dirty="0"/>
              <a:t>PRIMARY</a:t>
            </a:r>
            <a:r>
              <a:rPr spc="-25" dirty="0"/>
              <a:t> </a:t>
            </a:r>
            <a:r>
              <a:rPr spc="-30" dirty="0"/>
              <a:t>KEY,</a:t>
            </a:r>
          </a:p>
          <a:p>
            <a:pPr marL="927100" marR="6416675">
              <a:lnSpc>
                <a:spcPct val="134200"/>
              </a:lnSpc>
              <a:spcBef>
                <a:spcPts val="10"/>
              </a:spcBef>
            </a:pPr>
            <a:r>
              <a:rPr spc="-5" dirty="0"/>
              <a:t>column_1 data_type </a:t>
            </a:r>
            <a:r>
              <a:rPr dirty="0"/>
              <a:t>NOT </a:t>
            </a:r>
            <a:r>
              <a:rPr spc="-5" dirty="0"/>
              <a:t>NULL, </a:t>
            </a:r>
            <a:r>
              <a:rPr spc="-320" dirty="0"/>
              <a:t> </a:t>
            </a:r>
            <a:r>
              <a:rPr spc="-5" dirty="0"/>
              <a:t>column_2</a:t>
            </a:r>
            <a:r>
              <a:rPr spc="-10" dirty="0"/>
              <a:t> </a:t>
            </a:r>
            <a:r>
              <a:rPr dirty="0"/>
              <a:t>data_type,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dirty="0"/>
              <a:t>...,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dirty="0"/>
              <a:t>table_constraints</a:t>
            </a:r>
            <a:r>
              <a:rPr spc="-70" dirty="0"/>
              <a:t> </a:t>
            </a:r>
            <a:r>
              <a:rPr spc="-5" dirty="0"/>
              <a:t>);</a:t>
            </a:r>
          </a:p>
          <a:p>
            <a:pPr marL="241300" indent="-229235">
              <a:lnSpc>
                <a:spcPct val="100000"/>
              </a:lnSpc>
              <a:spcBef>
                <a:spcPts val="994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name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of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database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in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which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is</a:t>
            </a:r>
            <a:r>
              <a:rPr b="0" i="0" dirty="0">
                <a:latin typeface="Arial MT"/>
                <a:cs typeface="Arial MT"/>
              </a:rPr>
              <a:t> created.</a:t>
            </a:r>
          </a:p>
          <a:p>
            <a:pPr marL="241300" indent="-229235">
              <a:lnSpc>
                <a:spcPct val="100000"/>
              </a:lnSpc>
              <a:spcBef>
                <a:spcPts val="994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schema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to</a:t>
            </a:r>
            <a:r>
              <a:rPr b="0" i="0" spc="-5" dirty="0">
                <a:latin typeface="Arial MT"/>
                <a:cs typeface="Arial MT"/>
              </a:rPr>
              <a:t> which</a:t>
            </a:r>
            <a:r>
              <a:rPr b="0" i="0" dirty="0">
                <a:latin typeface="Arial MT"/>
                <a:cs typeface="Arial MT"/>
              </a:rPr>
              <a:t> the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new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table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belongs.</a:t>
            </a: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name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of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new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table.</a:t>
            </a:r>
          </a:p>
          <a:p>
            <a:pPr marL="241300" indent="-229235">
              <a:lnSpc>
                <a:spcPct val="100000"/>
              </a:lnSpc>
              <a:spcBef>
                <a:spcPts val="1130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spc="-5" dirty="0">
                <a:latin typeface="Arial MT"/>
                <a:cs typeface="Arial MT"/>
              </a:rPr>
              <a:t>Each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should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have a</a:t>
            </a:r>
            <a:r>
              <a:rPr b="0" i="0" spc="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primary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key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which </a:t>
            </a:r>
            <a:r>
              <a:rPr b="0" i="0" dirty="0">
                <a:latin typeface="Arial MT"/>
                <a:cs typeface="Arial MT"/>
              </a:rPr>
              <a:t>consists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of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one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or </a:t>
            </a:r>
            <a:r>
              <a:rPr b="0" i="0" dirty="0">
                <a:latin typeface="Arial MT"/>
                <a:cs typeface="Arial MT"/>
              </a:rPr>
              <a:t>more </a:t>
            </a:r>
            <a:r>
              <a:rPr b="0" i="0" spc="-5" dirty="0">
                <a:latin typeface="Arial MT"/>
                <a:cs typeface="Arial MT"/>
              </a:rPr>
              <a:t>columns.</a:t>
            </a:r>
            <a:r>
              <a:rPr b="0" i="0" spc="-40" dirty="0">
                <a:latin typeface="Arial MT"/>
                <a:cs typeface="Arial MT"/>
              </a:rPr>
              <a:t> </a:t>
            </a:r>
            <a:r>
              <a:rPr b="0" i="0" spc="-20" dirty="0">
                <a:latin typeface="Arial MT"/>
                <a:cs typeface="Arial MT"/>
              </a:rPr>
              <a:t>Typically,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10" dirty="0">
                <a:latin typeface="Arial MT"/>
                <a:cs typeface="Arial MT"/>
              </a:rPr>
              <a:t>you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list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5" dirty="0">
                <a:latin typeface="Arial MT"/>
                <a:cs typeface="Arial MT"/>
              </a:rPr>
              <a:t> primary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key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columns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first</a:t>
            </a:r>
            <a:r>
              <a:rPr b="0" i="0" spc="-5" dirty="0">
                <a:latin typeface="Arial MT"/>
                <a:cs typeface="Arial MT"/>
              </a:rPr>
              <a:t> and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10" dirty="0">
                <a:latin typeface="Arial MT"/>
                <a:cs typeface="Arial MT"/>
              </a:rPr>
              <a:t>then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other</a:t>
            </a:r>
          </a:p>
          <a:p>
            <a:pPr marL="241300">
              <a:lnSpc>
                <a:spcPct val="100000"/>
              </a:lnSpc>
              <a:spcBef>
                <a:spcPts val="285"/>
              </a:spcBef>
            </a:pPr>
            <a:r>
              <a:rPr b="0" i="0" dirty="0">
                <a:latin typeface="Arial MT"/>
                <a:cs typeface="Arial MT"/>
              </a:rPr>
              <a:t>columns.</a:t>
            </a:r>
          </a:p>
          <a:p>
            <a:pPr marL="241300" marR="5080" indent="-229235">
              <a:lnSpc>
                <a:spcPct val="120000"/>
              </a:lnSpc>
              <a:spcBef>
                <a:spcPts val="1000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If the </a:t>
            </a:r>
            <a:r>
              <a:rPr b="0" i="0" spc="-5" dirty="0">
                <a:latin typeface="Arial MT"/>
                <a:cs typeface="Arial MT"/>
              </a:rPr>
              <a:t>primary key </a:t>
            </a:r>
            <a:r>
              <a:rPr b="0" i="0" dirty="0">
                <a:latin typeface="Arial MT"/>
                <a:cs typeface="Arial MT"/>
              </a:rPr>
              <a:t>contains </a:t>
            </a:r>
            <a:r>
              <a:rPr b="0" i="0" spc="-5" dirty="0">
                <a:latin typeface="Arial MT"/>
                <a:cs typeface="Arial MT"/>
              </a:rPr>
              <a:t>only one </a:t>
            </a:r>
            <a:r>
              <a:rPr b="0" i="0" dirty="0">
                <a:latin typeface="Arial MT"/>
                <a:cs typeface="Arial MT"/>
              </a:rPr>
              <a:t>column, </a:t>
            </a:r>
            <a:r>
              <a:rPr b="0" i="0" spc="-10" dirty="0">
                <a:latin typeface="Arial MT"/>
                <a:cs typeface="Arial MT"/>
              </a:rPr>
              <a:t>you </a:t>
            </a:r>
            <a:r>
              <a:rPr b="0" i="0" dirty="0">
                <a:latin typeface="Arial MT"/>
                <a:cs typeface="Arial MT"/>
              </a:rPr>
              <a:t>can </a:t>
            </a:r>
            <a:r>
              <a:rPr b="0" i="0" spc="-5" dirty="0">
                <a:latin typeface="Arial MT"/>
                <a:cs typeface="Arial MT"/>
              </a:rPr>
              <a:t>use </a:t>
            </a:r>
            <a:r>
              <a:rPr b="0" i="0" dirty="0">
                <a:latin typeface="Arial MT"/>
                <a:cs typeface="Arial MT"/>
              </a:rPr>
              <a:t>the </a:t>
            </a:r>
            <a:r>
              <a:rPr b="0" i="0" spc="-5" dirty="0">
                <a:latin typeface="Arial MT"/>
                <a:cs typeface="Arial MT"/>
              </a:rPr>
              <a:t>PRIMARY </a:t>
            </a:r>
            <a:r>
              <a:rPr b="0" i="0" dirty="0">
                <a:latin typeface="Arial MT"/>
                <a:cs typeface="Arial MT"/>
              </a:rPr>
              <a:t>KEY </a:t>
            </a:r>
            <a:r>
              <a:rPr b="0" i="0" spc="-5" dirty="0">
                <a:latin typeface="Arial MT"/>
                <a:cs typeface="Arial MT"/>
              </a:rPr>
              <a:t>keywords </a:t>
            </a:r>
            <a:r>
              <a:rPr b="0" i="0" dirty="0">
                <a:latin typeface="Arial MT"/>
                <a:cs typeface="Arial MT"/>
              </a:rPr>
              <a:t>after the column name. If </a:t>
            </a:r>
            <a:r>
              <a:rPr b="0" i="0" spc="-5" dirty="0">
                <a:latin typeface="Arial MT"/>
                <a:cs typeface="Arial MT"/>
              </a:rPr>
              <a:t>the primary </a:t>
            </a:r>
            <a:r>
              <a:rPr b="0" i="0" dirty="0">
                <a:latin typeface="Arial MT"/>
                <a:cs typeface="Arial MT"/>
              </a:rPr>
              <a:t>key </a:t>
            </a:r>
            <a:r>
              <a:rPr b="0" i="0" spc="5" dirty="0">
                <a:latin typeface="Arial MT"/>
                <a:cs typeface="Arial MT"/>
              </a:rPr>
              <a:t>consists </a:t>
            </a:r>
            <a:r>
              <a:rPr b="0" i="0" dirty="0">
                <a:latin typeface="Arial MT"/>
                <a:cs typeface="Arial MT"/>
              </a:rPr>
              <a:t>of </a:t>
            </a:r>
            <a:r>
              <a:rPr b="0" i="0" spc="-320" dirty="0">
                <a:latin typeface="Arial MT"/>
                <a:cs typeface="Arial MT"/>
              </a:rPr>
              <a:t> </a:t>
            </a:r>
            <a:r>
              <a:rPr b="0" i="0" spc="-10" dirty="0">
                <a:latin typeface="Arial MT"/>
                <a:cs typeface="Arial MT"/>
              </a:rPr>
              <a:t>two</a:t>
            </a:r>
            <a:r>
              <a:rPr b="0" i="0" dirty="0">
                <a:latin typeface="Arial MT"/>
                <a:cs typeface="Arial MT"/>
              </a:rPr>
              <a:t> or more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columns,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spc="-10" dirty="0">
                <a:latin typeface="Arial MT"/>
                <a:cs typeface="Arial MT"/>
              </a:rPr>
              <a:t>you</a:t>
            </a:r>
            <a:r>
              <a:rPr b="0" i="0" dirty="0">
                <a:latin typeface="Arial MT"/>
                <a:cs typeface="Arial MT"/>
              </a:rPr>
              <a:t> need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to</a:t>
            </a:r>
            <a:r>
              <a:rPr b="0" i="0" spc="-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PRIMARY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KEY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constraint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table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constraint.</a:t>
            </a: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15487"/>
              </a:buClr>
              <a:buFont typeface="Arial MT"/>
              <a:buChar char="•"/>
            </a:pPr>
            <a:endParaRPr sz="1100">
              <a:latin typeface="Arial MT"/>
              <a:cs typeface="Arial MT"/>
            </a:endParaRPr>
          </a:p>
          <a:p>
            <a:pPr marL="283845" indent="-271780">
              <a:lnSpc>
                <a:spcPct val="100000"/>
              </a:lnSpc>
              <a:buClr>
                <a:srgbClr val="415487"/>
              </a:buClr>
              <a:buChar char="•"/>
              <a:tabLst>
                <a:tab pos="283845" algn="l"/>
                <a:tab pos="284480" algn="l"/>
              </a:tabLst>
            </a:pPr>
            <a:r>
              <a:rPr b="0" i="0" spc="-5" dirty="0">
                <a:latin typeface="Arial MT"/>
                <a:cs typeface="Arial MT"/>
              </a:rPr>
              <a:t>Each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has an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associated data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type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specified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after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its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name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in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5" dirty="0">
                <a:latin typeface="Arial MT"/>
                <a:cs typeface="Arial MT"/>
              </a:rPr>
              <a:t> </a:t>
            </a:r>
            <a:r>
              <a:rPr b="0" i="0" spc="5" dirty="0">
                <a:latin typeface="Arial MT"/>
                <a:cs typeface="Arial MT"/>
              </a:rPr>
              <a:t>statement.</a:t>
            </a: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15487"/>
              </a:buClr>
              <a:buFont typeface="Arial MT"/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A</a:t>
            </a:r>
            <a:r>
              <a:rPr b="0" i="0" spc="-7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may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have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one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or</a:t>
            </a:r>
            <a:r>
              <a:rPr b="0" i="0" dirty="0">
                <a:latin typeface="Arial MT"/>
                <a:cs typeface="Arial MT"/>
              </a:rPr>
              <a:t> more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constraints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such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</a:t>
            </a:r>
            <a:r>
              <a:rPr b="0" i="0" dirty="0">
                <a:latin typeface="Arial MT"/>
                <a:cs typeface="Arial MT"/>
              </a:rPr>
              <a:t> NOT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NULL</a:t>
            </a:r>
            <a:r>
              <a:rPr b="0" i="0" spc="-5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and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5" dirty="0">
                <a:latin typeface="Arial MT"/>
                <a:cs typeface="Arial MT"/>
              </a:rPr>
              <a:t>UNIQUE.</a:t>
            </a: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15487"/>
              </a:buClr>
              <a:buFont typeface="Arial MT"/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A</a:t>
            </a:r>
            <a:r>
              <a:rPr b="0" i="0" spc="-6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may</a:t>
            </a:r>
            <a:r>
              <a:rPr b="0" i="0" spc="-5" dirty="0">
                <a:latin typeface="Arial MT"/>
                <a:cs typeface="Arial MT"/>
              </a:rPr>
              <a:t> have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some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specified in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section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such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 </a:t>
            </a:r>
            <a:r>
              <a:rPr b="0" i="0" dirty="0">
                <a:latin typeface="Arial MT"/>
                <a:cs typeface="Arial MT"/>
              </a:rPr>
              <a:t>FOREIGN</a:t>
            </a:r>
            <a:r>
              <a:rPr b="0" i="0" spc="20" dirty="0">
                <a:latin typeface="Arial MT"/>
                <a:cs typeface="Arial MT"/>
              </a:rPr>
              <a:t> </a:t>
            </a:r>
            <a:r>
              <a:rPr b="0" i="0" spc="-45" dirty="0">
                <a:latin typeface="Arial MT"/>
                <a:cs typeface="Arial MT"/>
              </a:rPr>
              <a:t>KEY,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PRIMARY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45" dirty="0">
                <a:latin typeface="Arial MT"/>
                <a:cs typeface="Arial MT"/>
              </a:rPr>
              <a:t>KEY,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UNIQUE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and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5" dirty="0">
                <a:latin typeface="Arial MT"/>
                <a:cs typeface="Arial MT"/>
              </a:rPr>
              <a:t>CHECK.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7353"/>
            <a:ext cx="44862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9" dirty="0">
                <a:latin typeface="Verdana"/>
                <a:cs typeface="Verdana"/>
              </a:rPr>
              <a:t>CREATE</a:t>
            </a:r>
            <a:r>
              <a:rPr spc="-200" dirty="0">
                <a:latin typeface="Verdana"/>
                <a:cs typeface="Verdana"/>
              </a:rPr>
              <a:t> ta</a:t>
            </a:r>
            <a:r>
              <a:rPr spc="-260" dirty="0">
                <a:latin typeface="Verdana"/>
                <a:cs typeface="Verdana"/>
              </a:rPr>
              <a:t>b</a:t>
            </a:r>
            <a:r>
              <a:rPr spc="-200" dirty="0">
                <a:latin typeface="Verdana"/>
                <a:cs typeface="Verdana"/>
              </a:rPr>
              <a:t>le</a:t>
            </a:r>
            <a:r>
              <a:rPr spc="-195" dirty="0">
                <a:latin typeface="Verdana"/>
                <a:cs typeface="Verdana"/>
              </a:rPr>
              <a:t> </a:t>
            </a:r>
            <a:r>
              <a:rPr spc="-215" dirty="0">
                <a:latin typeface="Verdana"/>
                <a:cs typeface="Verdana"/>
              </a:rPr>
              <a:t>e</a:t>
            </a:r>
            <a:r>
              <a:rPr spc="-210" dirty="0">
                <a:latin typeface="Verdana"/>
                <a:cs typeface="Verdana"/>
              </a:rPr>
              <a:t>x</a:t>
            </a:r>
            <a:r>
              <a:rPr spc="-190" dirty="0">
                <a:latin typeface="Verdana"/>
                <a:cs typeface="Verdana"/>
              </a:rPr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5252720" cy="2538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</a:t>
            </a:r>
            <a:r>
              <a:rPr kumimoji="0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sales.visits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visit_id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</a:t>
            </a:r>
            <a:r>
              <a:rPr kumimoji="0" sz="14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PRIMARY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(1,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681480" lvl="0" indent="0" algn="l" defTabSz="914400" rtl="0" eaLnBrk="1" fontAlgn="auto" latinLnBrk="0" hangingPunct="1">
              <a:lnSpc>
                <a:spcPct val="1796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first_name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VARCHAR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(50)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NULL,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last_name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VARCHAR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(50)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NULL,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visited_at 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DATETIME,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VARCHAR(20), </a:t>
            </a:r>
            <a:r>
              <a:rPr kumimoji="0" sz="1400" b="0" i="1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store_id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NULL,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FOREIGN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(store_id)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REFERENCES</a:t>
            </a:r>
            <a:r>
              <a:rPr kumimoji="0" sz="14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sales.stores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(store_id)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30401"/>
            <a:ext cx="6275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5" dirty="0">
                <a:latin typeface="Verdana"/>
                <a:cs typeface="Verdana"/>
              </a:rPr>
              <a:t>What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409" dirty="0">
                <a:latin typeface="Verdana"/>
                <a:cs typeface="Verdana"/>
              </a:rPr>
              <a:t>is</a:t>
            </a:r>
            <a:r>
              <a:rPr spc="-195" dirty="0">
                <a:latin typeface="Verdana"/>
                <a:cs typeface="Verdana"/>
              </a:rPr>
              <a:t> </a:t>
            </a:r>
            <a:r>
              <a:rPr spc="-310" dirty="0">
                <a:latin typeface="Verdana"/>
                <a:cs typeface="Verdana"/>
              </a:rPr>
              <a:t>Tempor</a:t>
            </a:r>
            <a:r>
              <a:rPr spc="-300" dirty="0">
                <a:latin typeface="Verdana"/>
                <a:cs typeface="Verdana"/>
              </a:rPr>
              <a:t>a</a:t>
            </a:r>
            <a:r>
              <a:rPr spc="-400" dirty="0">
                <a:latin typeface="Verdana"/>
                <a:cs typeface="Verdana"/>
              </a:rPr>
              <a:t>ry</a:t>
            </a:r>
            <a:r>
              <a:rPr spc="-180" dirty="0">
                <a:latin typeface="Verdana"/>
                <a:cs typeface="Verdana"/>
              </a:rPr>
              <a:t> </a:t>
            </a:r>
            <a:r>
              <a:rPr spc="-355" dirty="0">
                <a:latin typeface="Verdana"/>
                <a:cs typeface="Verdana"/>
              </a:rPr>
              <a:t>(temp)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280" dirty="0">
                <a:latin typeface="Verdana"/>
                <a:cs typeface="Verdana"/>
              </a:rPr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431020" cy="258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74676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temporary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SQL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suggests,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database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exists temporarily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the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subset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normal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certain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period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particularly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useful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 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large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number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repeatedly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need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interact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small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subset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those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17145" lvl="0" indent="-229235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cases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instead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filtering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again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again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subset,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once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inside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“tempdb”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is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system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30401"/>
            <a:ext cx="6243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>
                <a:latin typeface="Verdana"/>
                <a:cs typeface="Verdana"/>
              </a:rPr>
              <a:t>Crea</a:t>
            </a:r>
            <a:r>
              <a:rPr spc="-160" dirty="0">
                <a:latin typeface="Verdana"/>
                <a:cs typeface="Verdana"/>
              </a:rPr>
              <a:t>t</a:t>
            </a:r>
            <a:r>
              <a:rPr spc="-75" dirty="0">
                <a:latin typeface="Verdana"/>
                <a:cs typeface="Verdana"/>
              </a:rPr>
              <a:t>e</a:t>
            </a:r>
            <a:r>
              <a:rPr spc="-185" dirty="0">
                <a:latin typeface="Verdana"/>
                <a:cs typeface="Verdana"/>
              </a:rPr>
              <a:t> </a:t>
            </a:r>
            <a:r>
              <a:rPr spc="-355" dirty="0">
                <a:latin typeface="Verdana"/>
                <a:cs typeface="Verdana"/>
              </a:rPr>
              <a:t>Tempora</a:t>
            </a:r>
            <a:r>
              <a:rPr spc="-265" dirty="0">
                <a:latin typeface="Verdana"/>
                <a:cs typeface="Verdana"/>
              </a:rPr>
              <a:t>r</a:t>
            </a:r>
            <a:r>
              <a:rPr spc="-225" dirty="0">
                <a:latin typeface="Verdana"/>
                <a:cs typeface="Verdana"/>
              </a:rPr>
              <a:t>y</a:t>
            </a:r>
            <a:r>
              <a:rPr spc="-185" dirty="0">
                <a:latin typeface="Verdana"/>
                <a:cs typeface="Verdana"/>
              </a:rPr>
              <a:t> </a:t>
            </a:r>
            <a:r>
              <a:rPr spc="-355" dirty="0">
                <a:latin typeface="Verdana"/>
                <a:cs typeface="Verdana"/>
              </a:rPr>
              <a:t>(temp)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280" dirty="0">
                <a:latin typeface="Verdana"/>
                <a:cs typeface="Verdana"/>
              </a:rPr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82572"/>
            <a:ext cx="7011034" cy="3427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hash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(#).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2567940" lvl="0" indent="-240665" algn="l" defTabSz="914400" rtl="0" eaLnBrk="1" fontAlgn="auto" latinLnBrk="0" hangingPunct="1">
              <a:lnSpc>
                <a:spcPct val="159300"/>
              </a:lnSpc>
              <a:spcBef>
                <a:spcPts val="1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 1.select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BusinessEntityID,firstname,lastname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#TempPersonTable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[Person].[Person]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where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title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0" u="none" strike="noStrike" kern="120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=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'mr. 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2.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#TempPersonTable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5080" lvl="0" indent="0" algn="l" defTabSz="914400" rtl="0" eaLnBrk="1" fontAlgn="auto" latinLnBrk="0" hangingPunct="1">
              <a:lnSpc>
                <a:spcPts val="281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BusinessEntityID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int,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Firstname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nvarchar(50),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lastname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nvarchar(50)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) </a:t>
            </a:r>
            <a:r>
              <a:rPr kumimoji="0" sz="15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#TempPersonTable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BusinessEntityID,FirstName,LastName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5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[Person].[Person]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78535" marR="0" lvl="0" indent="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title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'mr.'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72257"/>
            <a:ext cx="4020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9" dirty="0">
                <a:latin typeface="Verdana"/>
                <a:cs typeface="Verdana"/>
              </a:rPr>
              <a:t>What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515" dirty="0">
                <a:latin typeface="Verdana"/>
                <a:cs typeface="Verdana"/>
              </a:rPr>
              <a:t>is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5" dirty="0">
                <a:latin typeface="Verdana"/>
                <a:cs typeface="Verdana"/>
              </a:rPr>
              <a:t>a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25" dirty="0">
                <a:latin typeface="Verdana"/>
                <a:cs typeface="Verdana"/>
              </a:rPr>
              <a:t>Vie</a:t>
            </a:r>
            <a:r>
              <a:rPr sz="4000" spc="-530" dirty="0">
                <a:latin typeface="Verdana"/>
                <a:cs typeface="Verdana"/>
              </a:rPr>
              <a:t>w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229" dirty="0">
                <a:latin typeface="Verdana"/>
                <a:cs typeface="Verdana"/>
              </a:rPr>
              <a:t>?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1991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View</a:t>
            </a:r>
            <a:r>
              <a:rPr spc="-35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7261225" cy="215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like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virtual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hold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physically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Similar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should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unique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contains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predefined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queries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single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well.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require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because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physically.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324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View</a:t>
            </a:r>
            <a:r>
              <a:rPr spc="-50" dirty="0"/>
              <a:t> </a:t>
            </a:r>
            <a:r>
              <a:rPr dirty="0"/>
              <a:t>definition</a:t>
            </a:r>
            <a:r>
              <a:rPr spc="-70" dirty="0"/>
              <a:t> </a:t>
            </a:r>
            <a:r>
              <a:rPr spc="-5" dirty="0"/>
              <a:t>contd..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2047" y="1668779"/>
            <a:ext cx="5000244" cy="405079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7353"/>
            <a:ext cx="42646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80" dirty="0">
                <a:latin typeface="Verdana"/>
                <a:cs typeface="Verdana"/>
              </a:rPr>
              <a:t>Ho</a:t>
            </a:r>
            <a:r>
              <a:rPr spc="-480" dirty="0">
                <a:latin typeface="Verdana"/>
                <a:cs typeface="Verdana"/>
              </a:rPr>
              <a:t>w</a:t>
            </a:r>
            <a:r>
              <a:rPr spc="-190" dirty="0">
                <a:latin typeface="Verdana"/>
                <a:cs typeface="Verdana"/>
              </a:rPr>
              <a:t> </a:t>
            </a:r>
            <a:r>
              <a:rPr spc="-509" dirty="0">
                <a:latin typeface="Verdana"/>
                <a:cs typeface="Verdana"/>
              </a:rPr>
              <a:t>t</a:t>
            </a:r>
            <a:r>
              <a:rPr spc="-150" dirty="0">
                <a:latin typeface="Verdana"/>
                <a:cs typeface="Verdana"/>
              </a:rPr>
              <a:t>o</a:t>
            </a:r>
            <a:r>
              <a:rPr spc="-200" dirty="0">
                <a:latin typeface="Verdana"/>
                <a:cs typeface="Verdana"/>
              </a:rPr>
              <a:t> </a:t>
            </a:r>
            <a:r>
              <a:rPr spc="-180" dirty="0">
                <a:latin typeface="Verdana"/>
                <a:cs typeface="Verdana"/>
              </a:rPr>
              <a:t>creat</a:t>
            </a:r>
            <a:r>
              <a:rPr spc="-200" dirty="0">
                <a:latin typeface="Verdana"/>
                <a:cs typeface="Verdana"/>
              </a:rPr>
              <a:t>e </a:t>
            </a:r>
            <a:r>
              <a:rPr spc="-25" dirty="0">
                <a:latin typeface="Verdana"/>
                <a:cs typeface="Verdana"/>
              </a:rPr>
              <a:t>a</a:t>
            </a:r>
            <a:r>
              <a:rPr spc="-200" dirty="0">
                <a:latin typeface="Verdana"/>
                <a:cs typeface="Verdana"/>
              </a:rPr>
              <a:t> </a:t>
            </a:r>
            <a:r>
              <a:rPr spc="-300" dirty="0">
                <a:latin typeface="Verdana"/>
                <a:cs typeface="Verdana"/>
              </a:rPr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4483" y="1686813"/>
            <a:ext cx="4883785" cy="177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Column2...Column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EmployeeRecords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2653" y="3602863"/>
            <a:ext cx="718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4948" y="3602863"/>
            <a:ext cx="5897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Person.Person.Title,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Person.Person.FirstName,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Person.Person.LastName,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4844" y="3985082"/>
            <a:ext cx="5658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Person.PersonPhone.PhoneNumber,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Person.PhoneNumberType.Name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483" y="4368165"/>
            <a:ext cx="549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9517" y="4368165"/>
            <a:ext cx="22586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INNER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4483" y="4752213"/>
            <a:ext cx="10589260" cy="87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584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Person.Person.BusinessEntityID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Person.PersonPhone.BusinessEntityID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INNER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96010" marR="0" lvl="0" indent="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Person.PhoneNumberType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Person.PersonPhone.PhoneNumberTypeID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Person.PhoneNumberType.PhoneNumber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TypeID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4483" y="5773623"/>
            <a:ext cx="690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1314" y="5773623"/>
            <a:ext cx="2340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(Person.Person.Title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N'Mr.')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6383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25" dirty="0">
                <a:latin typeface="Verdana"/>
                <a:cs typeface="Verdana"/>
              </a:rPr>
              <a:t>SELEC</a:t>
            </a:r>
            <a:r>
              <a:rPr sz="4000" spc="-615" dirty="0">
                <a:latin typeface="Verdana"/>
                <a:cs typeface="Verdana"/>
              </a:rPr>
              <a:t>T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445" dirty="0">
                <a:latin typeface="Verdana"/>
                <a:cs typeface="Verdana"/>
              </a:rPr>
              <a:t>Statemen</a:t>
            </a:r>
            <a:r>
              <a:rPr sz="4000" spc="-300" dirty="0">
                <a:latin typeface="Verdana"/>
                <a:cs typeface="Verdana"/>
              </a:rPr>
              <a:t>t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434" dirty="0">
                <a:latin typeface="Verdana"/>
                <a:cs typeface="Verdana"/>
              </a:rPr>
              <a:t>in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95" dirty="0">
                <a:latin typeface="Verdana"/>
                <a:cs typeface="Verdana"/>
              </a:rPr>
              <a:t>detail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1342770"/>
            <a:ext cx="3067050" cy="3434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751205" lvl="0" indent="0" algn="l" defTabSz="914400" rtl="0" eaLnBrk="1" fontAlgn="auto" latinLnBrk="0" hangingPunct="1">
              <a:lnSpc>
                <a:spcPct val="1617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GROUP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0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HAVING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</a:t>
            </a:r>
            <a:r>
              <a:rPr kumimoji="0" sz="20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*code</a:t>
            </a:r>
            <a:r>
              <a:rPr kumimoji="0" sz="10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brackets</a:t>
            </a:r>
            <a:r>
              <a:rPr kumimoji="0" sz="10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*words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0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bold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letters</a:t>
            </a:r>
            <a:r>
              <a:rPr kumimoji="0" sz="10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10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r>
              <a:rPr kumimoji="0" sz="10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</a:t>
            </a:r>
            <a:r>
              <a:rPr kumimoji="0" sz="10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728">
            <a:extLst>
              <a:ext uri="{FF2B5EF4-FFF2-40B4-BE49-F238E27FC236}">
                <a16:creationId xmlns="" xmlns:a16="http://schemas.microsoft.com/office/drawing/2014/main" id="{D1D1766D-71D4-4BD6-7B5F-17A706356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825"/>
            <a:ext cx="12192000" cy="178276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="" xmlns:a16="http://schemas.microsoft.com/office/drawing/2014/main" id="{32DBBEB1-8638-231A-B845-15D510133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7240151"/>
              </p:ext>
            </p:extLst>
          </p:nvPr>
        </p:nvGraphicFramePr>
        <p:xfrm>
          <a:off x="4256258" y="1591863"/>
          <a:ext cx="3679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2">
                  <a:extLst>
                    <a:ext uri="{9D8B030D-6E8A-4147-A177-3AD203B41FA5}">
                      <a16:colId xmlns="" xmlns:a16="http://schemas.microsoft.com/office/drawing/2014/main" val="3739140592"/>
                    </a:ext>
                  </a:extLst>
                </a:gridCol>
                <a:gridCol w="1839742">
                  <a:extLst>
                    <a:ext uri="{9D8B030D-6E8A-4147-A177-3AD203B41FA5}">
                      <a16:colId xmlns="" xmlns:a16="http://schemas.microsoft.com/office/drawing/2014/main" val="425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129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2622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1342770"/>
            <a:ext cx="4584700" cy="4274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Specify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coulmn1,column2</a:t>
            </a:r>
            <a:r>
              <a:rPr kumimoji="0" sz="20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,,,,,,columnN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  <a:tab pos="286575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 Columns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using	*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matter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column3,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column1,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column6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72257"/>
            <a:ext cx="9425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0" dirty="0">
                <a:latin typeface="Verdana"/>
                <a:cs typeface="Verdana"/>
              </a:rPr>
              <a:t>Operators,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59" dirty="0">
                <a:latin typeface="Verdana"/>
                <a:cs typeface="Verdana"/>
              </a:rPr>
              <a:t>Expression</a:t>
            </a:r>
            <a:r>
              <a:rPr sz="4000" spc="-440" dirty="0">
                <a:latin typeface="Verdana"/>
                <a:cs typeface="Verdana"/>
              </a:rPr>
              <a:t>s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20" dirty="0">
                <a:latin typeface="Verdana"/>
                <a:cs typeface="Verdana"/>
              </a:rPr>
              <a:t>and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330" dirty="0">
                <a:latin typeface="Verdana"/>
                <a:cs typeface="Verdana"/>
              </a:rPr>
              <a:t>Conditions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9102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SQL</a:t>
            </a:r>
            <a:r>
              <a:rPr spc="-150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8884920" cy="177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symbols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mathematical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called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There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three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etic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elational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0919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Arithmetic</a:t>
            </a:r>
            <a:r>
              <a:rPr spc="-90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22528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Arithmetic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SQL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mathematical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calculations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like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addition,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subtraction,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multiplication,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division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modulus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135" y="2560320"/>
            <a:ext cx="4722875" cy="23896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0220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Relational</a:t>
            </a:r>
            <a:r>
              <a:rPr spc="-65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02144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Relational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between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i.e.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two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283" y="2342388"/>
            <a:ext cx="5381244" cy="349453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502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Logical</a:t>
            </a:r>
            <a:r>
              <a:rPr spc="-80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192" y="1703070"/>
            <a:ext cx="8787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5235" y="2424683"/>
            <a:ext cx="2429256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442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Expressions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93926"/>
            <a:ext cx="8749030" cy="138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expression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combination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functions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evaluate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like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formulae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written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can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column2,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columnN</a:t>
            </a:r>
            <a:r>
              <a:rPr kumimoji="0" sz="1400" b="0" i="0" u="none" strike="noStrike" kern="120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</a:t>
            </a:r>
            <a:r>
              <a:rPr kumimoji="0" sz="1400" b="0" i="0" u="none" strike="noStrike" kern="1200" cap="none" spc="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[EXPRESSION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CONDITION|];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922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5" dirty="0"/>
              <a:t>Expressions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59929"/>
            <a:ext cx="9345295" cy="322326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Boolean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one-to-one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matching.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words,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think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fetches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whose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equal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26.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dataflair_employee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26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Numerical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perform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mathematical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operations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3865879" lvl="0" indent="-229235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 employees whose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age, if doubled,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than 50.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FROM dataflair_employee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age*2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&gt;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50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according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various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date-related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queries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who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born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after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1995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January.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Query: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dataflair_employee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DoB &gt;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DATE(‘1995/01/01’)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148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</a:t>
            </a:r>
            <a:r>
              <a:rPr spc="-10" dirty="0"/>
              <a:t>n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59929"/>
            <a:ext cx="9286240" cy="20707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specifies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combination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(Boolean)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returns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value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TRUE,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FALSE,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unknown.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suppliers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(state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alifornia'</a:t>
            </a:r>
            <a:r>
              <a:rPr kumimoji="0" sz="1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 sup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lier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_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&lt;&gt;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900)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(supplier_id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100);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423922"/>
            <a:ext cx="854583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735" dirty="0">
                <a:latin typeface="Verdana"/>
                <a:cs typeface="Verdana"/>
              </a:rPr>
              <a:t>WHERE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60" dirty="0">
                <a:latin typeface="Verdana"/>
                <a:cs typeface="Verdana"/>
              </a:rPr>
              <a:t>Clau</a:t>
            </a:r>
            <a:r>
              <a:rPr sz="4000" spc="-245" dirty="0">
                <a:latin typeface="Verdana"/>
                <a:cs typeface="Verdana"/>
              </a:rPr>
              <a:t>s</a:t>
            </a:r>
            <a:r>
              <a:rPr sz="4000" spc="-285" dirty="0">
                <a:latin typeface="Verdana"/>
                <a:cs typeface="Verdana"/>
              </a:rPr>
              <a:t>e</a:t>
            </a:r>
            <a:r>
              <a:rPr sz="4000" spc="-150" dirty="0">
                <a:latin typeface="Verdana"/>
                <a:cs typeface="Verdana"/>
              </a:rPr>
              <a:t>,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570" dirty="0">
                <a:latin typeface="Verdana"/>
                <a:cs typeface="Verdana"/>
              </a:rPr>
              <a:t>ORDER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615" dirty="0">
                <a:latin typeface="Verdana"/>
                <a:cs typeface="Verdana"/>
              </a:rPr>
              <a:t>B</a:t>
            </a:r>
            <a:r>
              <a:rPr sz="4000" spc="-590" dirty="0">
                <a:latin typeface="Verdana"/>
                <a:cs typeface="Verdana"/>
              </a:rPr>
              <a:t>Y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260" dirty="0">
                <a:latin typeface="Verdana"/>
                <a:cs typeface="Verdana"/>
              </a:rPr>
              <a:t>Clau</a:t>
            </a:r>
            <a:r>
              <a:rPr sz="4000" spc="-245" dirty="0">
                <a:latin typeface="Verdana"/>
                <a:cs typeface="Verdana"/>
              </a:rPr>
              <a:t>s</a:t>
            </a:r>
            <a:r>
              <a:rPr sz="4000" spc="-185" dirty="0">
                <a:latin typeface="Verdana"/>
                <a:cs typeface="Verdana"/>
              </a:rPr>
              <a:t>e,  </a:t>
            </a:r>
            <a:r>
              <a:rPr sz="4000" spc="-425" dirty="0">
                <a:latin typeface="Verdana"/>
                <a:cs typeface="Verdana"/>
              </a:rPr>
              <a:t>GROUP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615" dirty="0">
                <a:latin typeface="Verdana"/>
                <a:cs typeface="Verdana"/>
              </a:rPr>
              <a:t>B</a:t>
            </a:r>
            <a:r>
              <a:rPr sz="4000" spc="-590" dirty="0">
                <a:latin typeface="Verdana"/>
                <a:cs typeface="Verdana"/>
              </a:rPr>
              <a:t>Y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130" dirty="0">
                <a:latin typeface="Verdana"/>
                <a:cs typeface="Verdana"/>
              </a:rPr>
              <a:t>C</a:t>
            </a:r>
            <a:r>
              <a:rPr sz="4000" spc="-55" dirty="0">
                <a:latin typeface="Verdana"/>
                <a:cs typeface="Verdana"/>
              </a:rPr>
              <a:t>l</a:t>
            </a:r>
            <a:r>
              <a:rPr sz="4000" spc="-340" dirty="0">
                <a:latin typeface="Verdana"/>
                <a:cs typeface="Verdana"/>
              </a:rPr>
              <a:t>ause</a:t>
            </a:r>
            <a:r>
              <a:rPr sz="4000" spc="-185" dirty="0">
                <a:latin typeface="Verdana"/>
                <a:cs typeface="Verdana"/>
              </a:rPr>
              <a:t>,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409" dirty="0">
                <a:latin typeface="Verdana"/>
                <a:cs typeface="Verdana"/>
              </a:rPr>
              <a:t>H</a:t>
            </a:r>
            <a:r>
              <a:rPr sz="4000" spc="-390" dirty="0">
                <a:latin typeface="Verdana"/>
                <a:cs typeface="Verdana"/>
              </a:rPr>
              <a:t>A</a:t>
            </a:r>
            <a:r>
              <a:rPr sz="4000" spc="-540" dirty="0">
                <a:latin typeface="Verdana"/>
                <a:cs typeface="Verdana"/>
              </a:rPr>
              <a:t>VI</a:t>
            </a:r>
            <a:r>
              <a:rPr sz="4000" spc="-705" dirty="0">
                <a:latin typeface="Verdana"/>
                <a:cs typeface="Verdana"/>
              </a:rPr>
              <a:t>N</a:t>
            </a:r>
            <a:r>
              <a:rPr sz="4000" spc="110" dirty="0">
                <a:latin typeface="Verdana"/>
                <a:cs typeface="Verdana"/>
              </a:rPr>
              <a:t>G</a:t>
            </a:r>
            <a:r>
              <a:rPr sz="4000" spc="-195" dirty="0">
                <a:latin typeface="Verdana"/>
                <a:cs typeface="Verdana"/>
              </a:rPr>
              <a:t> </a:t>
            </a:r>
            <a:r>
              <a:rPr sz="4000" spc="-229" dirty="0">
                <a:latin typeface="Verdana"/>
                <a:cs typeface="Verdana"/>
              </a:rPr>
              <a:t>Clause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929">
            <a:extLst>
              <a:ext uri="{FF2B5EF4-FFF2-40B4-BE49-F238E27FC236}">
                <a16:creationId xmlns="" xmlns:a16="http://schemas.microsoft.com/office/drawing/2014/main" id="{E9158DEB-4E30-AB43-5877-CBC3B1A31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0"/>
            <a:ext cx="866616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1631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985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WHERE</a:t>
            </a:r>
            <a:r>
              <a:rPr spc="-55" dirty="0"/>
              <a:t> </a:t>
            </a:r>
            <a:r>
              <a:rPr spc="-5"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13447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specify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while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fetching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single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joining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multiple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satisfied,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 returns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necessary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 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UPDATE,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5906135" lvl="0" indent="-240665" algn="l" defTabSz="914400" rtl="0" eaLnBrk="1" fontAlgn="auto" latinLnBrk="0" hangingPunct="1">
              <a:lnSpc>
                <a:spcPts val="3020"/>
              </a:lnSpc>
              <a:spcBef>
                <a:spcPts val="31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columnN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[condition]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6087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ORDER</a:t>
            </a:r>
            <a:r>
              <a:rPr spc="-40" dirty="0"/>
              <a:t> </a:t>
            </a:r>
            <a:r>
              <a:rPr dirty="0"/>
              <a:t>BY</a:t>
            </a:r>
            <a:r>
              <a:rPr spc="-100" dirty="0"/>
              <a:t> </a:t>
            </a:r>
            <a:r>
              <a:rPr spc="-5"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8846820" cy="215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 BY</a:t>
            </a:r>
            <a:r>
              <a:rPr kumimoji="0" sz="1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ascending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descending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more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sort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ascending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default.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column-list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6385560" lvl="0" indent="0" algn="l" defTabSz="914400" rtl="0" eaLnBrk="1" fontAlgn="auto" latinLnBrk="0" hangingPunct="1">
              <a:lnSpc>
                <a:spcPts val="301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[WHERE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[ORDER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..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columnN]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[ASC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DESC];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625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GROUP</a:t>
            </a:r>
            <a:r>
              <a:rPr spc="-120" dirty="0"/>
              <a:t> </a:t>
            </a:r>
            <a:r>
              <a:rPr dirty="0"/>
              <a:t>BY</a:t>
            </a:r>
            <a:r>
              <a:rPr spc="-100" dirty="0"/>
              <a:t> </a:t>
            </a:r>
            <a:r>
              <a:rPr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2384"/>
            <a:ext cx="9344025" cy="3561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GROUP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collaboration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arrange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identical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89560" marR="0" lvl="0" indent="-27749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89560" algn="l"/>
                <a:tab pos="29019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like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"find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number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customers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country".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Often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aggregate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functions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(COUNT(),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MAX(),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MIN(), SUM(),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AVG())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result-set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follows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precedes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6699884" lvl="0" indent="0" algn="l" defTabSz="914400" rtl="0" eaLnBrk="1" fontAlgn="auto" latinLnBrk="0" hangingPunct="1">
              <a:lnSpc>
                <a:spcPct val="1793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5984875" lvl="0" indent="0" algn="l" defTabSz="914400" rtl="0" eaLnBrk="1" fontAlgn="auto" latinLnBrk="0" hangingPunct="1">
              <a:lnSpc>
                <a:spcPts val="302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0226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HAVING</a:t>
            </a:r>
            <a:r>
              <a:rPr spc="-65" dirty="0"/>
              <a:t> </a:t>
            </a:r>
            <a:r>
              <a:rPr spc="-5"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30426"/>
            <a:ext cx="9255125" cy="3943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HAVING</a:t>
            </a:r>
            <a:r>
              <a:rPr kumimoji="0" sz="1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appear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places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Whereas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HAVING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places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994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HAVING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follow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precede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6610984" lvl="0" indent="0" algn="l" defTabSz="914400" rtl="0" eaLnBrk="1" fontAlgn="auto" latinLnBrk="0" hangingPunct="1">
              <a:lnSpc>
                <a:spcPct val="1794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table1, table2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5895340" lvl="0" indent="0" algn="l" defTabSz="914400" rtl="0" eaLnBrk="1" fontAlgn="auto" latinLnBrk="0" hangingPunct="1">
              <a:lnSpc>
                <a:spcPts val="302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HAVING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="" xmlns:a16="http://schemas.microsoft.com/office/drawing/2014/main" id="{A8E5DFFB-0679-AF71-3440-26C0D55BE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763"/>
            <a:ext cx="12192000" cy="2784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2257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2.png">
            <a:extLst>
              <a:ext uri="{FF2B5EF4-FFF2-40B4-BE49-F238E27FC236}">
                <a16:creationId xmlns="" xmlns:a16="http://schemas.microsoft.com/office/drawing/2014/main" id="{6681CA86-5EF2-DAA6-BA26-E9E23F0138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6610" y="42545"/>
            <a:ext cx="5478780" cy="6772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98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42E6424-E4E6-8DDD-1F6E-C8EB70D5555F}"/>
              </a:ext>
            </a:extLst>
          </p:cNvPr>
          <p:cNvSpPr txBox="1"/>
          <p:nvPr/>
        </p:nvSpPr>
        <p:spPr>
          <a:xfrm>
            <a:off x="742071" y="707548"/>
            <a:ext cx="6098344" cy="492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Recap:</a:t>
            </a:r>
          </a:p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DECIMAL(6,2)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@VAR=100.55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</a:t>
            </a: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44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char(5);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516255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@b='SQL';</a:t>
            </a:r>
          </a:p>
          <a:p>
            <a:pPr marL="0" marR="0">
              <a:spcBef>
                <a:spcPts val="5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516255" marR="0">
              <a:spcBef>
                <a:spcPts val="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</a:t>
            </a: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AB0FA0C-A3AB-056A-9BF7-6C3EBEBCEC76}"/>
              </a:ext>
            </a:extLst>
          </p:cNvPr>
          <p:cNvSpPr txBox="1"/>
          <p:nvPr/>
        </p:nvSpPr>
        <p:spPr>
          <a:xfrm>
            <a:off x="5553222" y="280171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 int;</a:t>
            </a:r>
            <a:r>
              <a:rPr lang="en-US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@a=2;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8494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="" xmlns:a16="http://schemas.microsoft.com/office/drawing/2014/main" id="{A478037C-A7A5-80E3-8E67-43F09531CD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70606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="" xmlns:a16="http://schemas.microsoft.com/office/drawing/2014/main" id="{6E2BFDAF-983F-8AF2-09A5-C145522E5D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363"/>
            <a:ext cx="12192000" cy="5121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0939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="" xmlns:a16="http://schemas.microsoft.com/office/drawing/2014/main" id="{4EAF01CD-EB3B-59BE-1F11-6E32261681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12192000" cy="46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423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949">
            <a:extLst>
              <a:ext uri="{FF2B5EF4-FFF2-40B4-BE49-F238E27FC236}">
                <a16:creationId xmlns="" xmlns:a16="http://schemas.microsoft.com/office/drawing/2014/main" id="{0D60DF6E-B720-B082-E5FE-1D7E7683ADB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480"/>
          <a:stretch/>
        </p:blipFill>
        <p:spPr>
          <a:xfrm>
            <a:off x="0" y="2799471"/>
            <a:ext cx="12192000" cy="151376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="" xmlns:a16="http://schemas.microsoft.com/office/drawing/2014/main" id="{AF30F50F-82D9-53EA-3CF3-3774A54E3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9562485"/>
              </p:ext>
            </p:extLst>
          </p:nvPr>
        </p:nvGraphicFramePr>
        <p:xfrm>
          <a:off x="4256258" y="1591863"/>
          <a:ext cx="3679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2">
                  <a:extLst>
                    <a:ext uri="{9D8B030D-6E8A-4147-A177-3AD203B41FA5}">
                      <a16:colId xmlns="" xmlns:a16="http://schemas.microsoft.com/office/drawing/2014/main" val="3739140592"/>
                    </a:ext>
                  </a:extLst>
                </a:gridCol>
                <a:gridCol w="1839742">
                  <a:extLst>
                    <a:ext uri="{9D8B030D-6E8A-4147-A177-3AD203B41FA5}">
                      <a16:colId xmlns="" xmlns:a16="http://schemas.microsoft.com/office/drawing/2014/main" val="425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129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15875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8">
            <a:extLst>
              <a:ext uri="{FF2B5EF4-FFF2-40B4-BE49-F238E27FC236}">
                <a16:creationId xmlns="" xmlns:a16="http://schemas.microsoft.com/office/drawing/2014/main" id="{9D64590A-E52B-2849-8F85-B1D654A191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4906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646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0">
            <a:extLst>
              <a:ext uri="{FF2B5EF4-FFF2-40B4-BE49-F238E27FC236}">
                <a16:creationId xmlns="" xmlns:a16="http://schemas.microsoft.com/office/drawing/2014/main" id="{D5DA5E00-A5F1-431A-885B-76F0F8229B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13"/>
            <a:ext cx="12192000" cy="32527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4268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1">
            <a:extLst>
              <a:ext uri="{FF2B5EF4-FFF2-40B4-BE49-F238E27FC236}">
                <a16:creationId xmlns="" xmlns:a16="http://schemas.microsoft.com/office/drawing/2014/main" id="{A34158AD-9E15-2E58-6C57-AB1373BDBC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713"/>
            <a:ext cx="12192000" cy="4600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247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2">
            <a:extLst>
              <a:ext uri="{FF2B5EF4-FFF2-40B4-BE49-F238E27FC236}">
                <a16:creationId xmlns="" xmlns:a16="http://schemas.microsoft.com/office/drawing/2014/main" id="{5DE29AA6-63B2-4482-8918-29C793275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12192000" cy="4873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24003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3">
            <a:extLst>
              <a:ext uri="{FF2B5EF4-FFF2-40B4-BE49-F238E27FC236}">
                <a16:creationId xmlns="" xmlns:a16="http://schemas.microsoft.com/office/drawing/2014/main" id="{E0DFBC16-3335-C246-0189-3B0A14B37F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188"/>
            <a:ext cx="12192000" cy="4619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7727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4">
            <a:extLst>
              <a:ext uri="{FF2B5EF4-FFF2-40B4-BE49-F238E27FC236}">
                <a16:creationId xmlns="" xmlns:a16="http://schemas.microsoft.com/office/drawing/2014/main" id="{DC5299EE-E039-7279-2CD8-A0BC8DE68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12192000" cy="4926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653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5">
            <a:extLst>
              <a:ext uri="{FF2B5EF4-FFF2-40B4-BE49-F238E27FC236}">
                <a16:creationId xmlns="" xmlns:a16="http://schemas.microsoft.com/office/drawing/2014/main" id="{85015D6A-6057-4800-7D43-5D1048D30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263"/>
            <a:ext cx="12192000" cy="44338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6527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6">
            <a:extLst>
              <a:ext uri="{FF2B5EF4-FFF2-40B4-BE49-F238E27FC236}">
                <a16:creationId xmlns="" xmlns:a16="http://schemas.microsoft.com/office/drawing/2014/main" id="{F6E87755-D936-B7C4-451F-272F333B3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12192000" cy="4864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6740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8">
            <a:extLst>
              <a:ext uri="{FF2B5EF4-FFF2-40B4-BE49-F238E27FC236}">
                <a16:creationId xmlns="" xmlns:a16="http://schemas.microsoft.com/office/drawing/2014/main" id="{446FADC8-5CCC-ADE6-AF83-6792EDDCC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4861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9">
            <a:extLst>
              <a:ext uri="{FF2B5EF4-FFF2-40B4-BE49-F238E27FC236}">
                <a16:creationId xmlns="" xmlns:a16="http://schemas.microsoft.com/office/drawing/2014/main" id="{D22B1DEF-DDBE-C77D-3F7E-B9219475E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163"/>
            <a:ext cx="12192000" cy="57800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975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57659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0">
            <a:extLst>
              <a:ext uri="{FF2B5EF4-FFF2-40B4-BE49-F238E27FC236}">
                <a16:creationId xmlns="" xmlns:a16="http://schemas.microsoft.com/office/drawing/2014/main" id="{0045017D-7AAD-C8D4-345B-5F6C2D04D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88"/>
            <a:ext cx="12192000" cy="3271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8556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1">
            <a:extLst>
              <a:ext uri="{FF2B5EF4-FFF2-40B4-BE49-F238E27FC236}">
                <a16:creationId xmlns="" xmlns:a16="http://schemas.microsoft.com/office/drawing/2014/main" id="{206231D2-79A8-BC64-D735-F26320DF84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723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2">
            <a:extLst>
              <a:ext uri="{FF2B5EF4-FFF2-40B4-BE49-F238E27FC236}">
                <a16:creationId xmlns="" xmlns:a16="http://schemas.microsoft.com/office/drawing/2014/main" id="{9FCFF228-F0F7-2F4E-A109-8B4E7D6D4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111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3">
            <a:extLst>
              <a:ext uri="{FF2B5EF4-FFF2-40B4-BE49-F238E27FC236}">
                <a16:creationId xmlns="" xmlns:a16="http://schemas.microsoft.com/office/drawing/2014/main" id="{5EB9BD77-6F2C-FEBA-4F70-2E3CFF9A16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75"/>
            <a:ext cx="12192000" cy="5021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5714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4">
            <a:extLst>
              <a:ext uri="{FF2B5EF4-FFF2-40B4-BE49-F238E27FC236}">
                <a16:creationId xmlns="" xmlns:a16="http://schemas.microsoft.com/office/drawing/2014/main" id="{39AEB348-BB19-19E8-3EF0-10F6809EBA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275"/>
            <a:ext cx="12192000" cy="52498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7371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E0E2243-DF29-4F5A-6136-CEEA5748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09" y="121633"/>
            <a:ext cx="8329382" cy="66147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8389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1">
            <a:extLst>
              <a:ext uri="{FF2B5EF4-FFF2-40B4-BE49-F238E27FC236}">
                <a16:creationId xmlns="" xmlns:a16="http://schemas.microsoft.com/office/drawing/2014/main" id="{83959EA2-D4B9-485C-66F6-FECD66AA03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588"/>
            <a:ext cx="12192000" cy="2282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7938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2">
            <a:extLst>
              <a:ext uri="{FF2B5EF4-FFF2-40B4-BE49-F238E27FC236}">
                <a16:creationId xmlns="" xmlns:a16="http://schemas.microsoft.com/office/drawing/2014/main" id="{A49CBC38-D3ED-0475-78DF-BB5D2BCBD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2759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3">
            <a:extLst>
              <a:ext uri="{FF2B5EF4-FFF2-40B4-BE49-F238E27FC236}">
                <a16:creationId xmlns="" xmlns:a16="http://schemas.microsoft.com/office/drawing/2014/main" id="{A374C1E9-9DEF-2393-0846-1436935E4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3"/>
            <a:ext cx="12192000" cy="5857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4794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4">
            <a:extLst>
              <a:ext uri="{FF2B5EF4-FFF2-40B4-BE49-F238E27FC236}">
                <a16:creationId xmlns="" xmlns:a16="http://schemas.microsoft.com/office/drawing/2014/main" id="{D7ACFC90-6D68-7255-FD77-A8B0D36E3B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509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8523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85" dirty="0">
                <a:latin typeface="Verdana"/>
                <a:cs typeface="Verdana"/>
              </a:rPr>
              <a:t>Welcome</a:t>
            </a:r>
            <a:r>
              <a:rPr sz="4000" spc="-210" dirty="0">
                <a:latin typeface="Verdana"/>
                <a:cs typeface="Verdana"/>
              </a:rPr>
              <a:t> </a:t>
            </a:r>
            <a:r>
              <a:rPr sz="4000" spc="-409" dirty="0">
                <a:latin typeface="Verdana"/>
                <a:cs typeface="Verdana"/>
              </a:rPr>
              <a:t>to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495" dirty="0">
                <a:latin typeface="Verdana"/>
                <a:cs typeface="Verdana"/>
              </a:rPr>
              <a:t>Ba</a:t>
            </a:r>
            <a:r>
              <a:rPr sz="4000" spc="-395" dirty="0">
                <a:latin typeface="Verdana"/>
                <a:cs typeface="Verdana"/>
              </a:rPr>
              <a:t>s</a:t>
            </a:r>
            <a:r>
              <a:rPr sz="4000" spc="-105" dirty="0">
                <a:latin typeface="Verdana"/>
                <a:cs typeface="Verdana"/>
              </a:rPr>
              <a:t>ic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575" dirty="0">
                <a:latin typeface="Verdana"/>
                <a:cs typeface="Verdana"/>
              </a:rPr>
              <a:t>SQ</a:t>
            </a:r>
            <a:r>
              <a:rPr sz="4000" spc="-465" dirty="0">
                <a:latin typeface="Verdana"/>
                <a:cs typeface="Verdana"/>
              </a:rPr>
              <a:t>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75" dirty="0">
                <a:latin typeface="Verdana"/>
                <a:cs typeface="Verdana"/>
              </a:rPr>
              <a:t>Commands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5">
            <a:extLst>
              <a:ext uri="{FF2B5EF4-FFF2-40B4-BE49-F238E27FC236}">
                <a16:creationId xmlns="" xmlns:a16="http://schemas.microsoft.com/office/drawing/2014/main" id="{2E70BDBC-CAEF-0ECE-E4CF-B86AF28FA8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1567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6">
            <a:extLst>
              <a:ext uri="{FF2B5EF4-FFF2-40B4-BE49-F238E27FC236}">
                <a16:creationId xmlns="" xmlns:a16="http://schemas.microsoft.com/office/drawing/2014/main" id="{D16F91EC-4A05-A920-5E84-8180871C4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6632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7">
            <a:extLst>
              <a:ext uri="{FF2B5EF4-FFF2-40B4-BE49-F238E27FC236}">
                <a16:creationId xmlns="" xmlns:a16="http://schemas.microsoft.com/office/drawing/2014/main" id="{F52E4020-C51A-4E23-268A-01C2303A4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3"/>
            <a:ext cx="12192000" cy="57419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48692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8">
            <a:extLst>
              <a:ext uri="{FF2B5EF4-FFF2-40B4-BE49-F238E27FC236}">
                <a16:creationId xmlns="" xmlns:a16="http://schemas.microsoft.com/office/drawing/2014/main" id="{164218D8-7DE7-53CE-66F1-87CECC291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62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4EBDF85-5EFF-B614-6D6B-B6126303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9" y="414723"/>
            <a:ext cx="10215827" cy="6028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3271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9">
            <a:extLst>
              <a:ext uri="{FF2B5EF4-FFF2-40B4-BE49-F238E27FC236}">
                <a16:creationId xmlns="" xmlns:a16="http://schemas.microsoft.com/office/drawing/2014/main" id="{A3011267-99F9-B287-BDCA-24835B523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4591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89777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0">
            <a:extLst>
              <a:ext uri="{FF2B5EF4-FFF2-40B4-BE49-F238E27FC236}">
                <a16:creationId xmlns="" xmlns:a16="http://schemas.microsoft.com/office/drawing/2014/main" id="{818A30F8-A85B-2F52-8926-63924F8C38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51197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1">
            <a:extLst>
              <a:ext uri="{FF2B5EF4-FFF2-40B4-BE49-F238E27FC236}">
                <a16:creationId xmlns="" xmlns:a16="http://schemas.microsoft.com/office/drawing/2014/main" id="{D954D3C8-EB3D-B83F-306E-0CB7AB2DE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55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86804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7">
            <a:extLst>
              <a:ext uri="{FF2B5EF4-FFF2-40B4-BE49-F238E27FC236}">
                <a16:creationId xmlns="" xmlns:a16="http://schemas.microsoft.com/office/drawing/2014/main" id="{0E359149-7689-B530-5E9B-B82A3CC52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5823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8">
            <a:extLst>
              <a:ext uri="{FF2B5EF4-FFF2-40B4-BE49-F238E27FC236}">
                <a16:creationId xmlns="" xmlns:a16="http://schemas.microsoft.com/office/drawing/2014/main" id="{F5731720-AA51-BECB-BDA3-5CF6D1AAB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881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3724</Words>
  <Application>Microsoft Office PowerPoint</Application>
  <PresentationFormat>Custom</PresentationFormat>
  <Paragraphs>498</Paragraphs>
  <Slides>157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157</vt:i4>
      </vt:variant>
    </vt:vector>
  </HeadingPairs>
  <TitlesOfParts>
    <vt:vector size="159" baseType="lpstr">
      <vt:lpstr>Office Theme</vt:lpstr>
      <vt:lpstr>1_Office Theme</vt:lpstr>
      <vt:lpstr>SQL Day 2</vt:lpstr>
      <vt:lpstr>Slide 2</vt:lpstr>
      <vt:lpstr>Slide 3</vt:lpstr>
      <vt:lpstr>Slide 4</vt:lpstr>
      <vt:lpstr>Slide 5</vt:lpstr>
      <vt:lpstr>Slide 6</vt:lpstr>
      <vt:lpstr>Slide 7</vt:lpstr>
      <vt:lpstr>Slide 8</vt:lpstr>
      <vt:lpstr>Welcome to Basic SQL Commands</vt:lpstr>
      <vt:lpstr>Slide 10</vt:lpstr>
      <vt:lpstr>What is a SQL Statement and types  of SQL statements</vt:lpstr>
      <vt:lpstr>SQL statements defined…</vt:lpstr>
      <vt:lpstr>SQL statements examples…</vt:lpstr>
      <vt:lpstr>Types of SQL Statements…</vt:lpstr>
      <vt:lpstr>DML Statements with examples</vt:lpstr>
      <vt:lpstr>DML statements defined…</vt:lpstr>
      <vt:lpstr>SELECT statements…</vt:lpstr>
      <vt:lpstr>Insert statements…</vt:lpstr>
      <vt:lpstr>Update statements…</vt:lpstr>
      <vt:lpstr>Delete statements…</vt:lpstr>
      <vt:lpstr>DDL Statements with examples</vt:lpstr>
      <vt:lpstr>DDL statements defined…</vt:lpstr>
      <vt:lpstr>CREATE statements…</vt:lpstr>
      <vt:lpstr>Alter statements…</vt:lpstr>
      <vt:lpstr>DROP statements…</vt:lpstr>
      <vt:lpstr>Truncate statements…</vt:lpstr>
      <vt:lpstr>DCL Statements with examples</vt:lpstr>
      <vt:lpstr>DCL statements defined…</vt:lpstr>
      <vt:lpstr>GRANT statements…</vt:lpstr>
      <vt:lpstr>REVOKE statements…</vt:lpstr>
      <vt:lpstr>TCL Statements with examples</vt:lpstr>
      <vt:lpstr>TCL statements defined…</vt:lpstr>
      <vt:lpstr>COMMIT statements…</vt:lpstr>
      <vt:lpstr>ROLLBACK statements…</vt:lpstr>
      <vt:lpstr>SAVEPOINT statements…</vt:lpstr>
      <vt:lpstr>Welcome to Query and  Manipulation of Data</vt:lpstr>
      <vt:lpstr>Slide 37</vt:lpstr>
      <vt:lpstr>Create TABLE(s) and Temp Table(s)</vt:lpstr>
      <vt:lpstr>What is Table ?</vt:lpstr>
      <vt:lpstr>CREATE TABLE Statement</vt:lpstr>
      <vt:lpstr>CREATE table example</vt:lpstr>
      <vt:lpstr>What is Temporary (temp) Table</vt:lpstr>
      <vt:lpstr>Create Temporary (temp) Table</vt:lpstr>
      <vt:lpstr>What is a View ?</vt:lpstr>
      <vt:lpstr>What is a View ?</vt:lpstr>
      <vt:lpstr>View definition contd..</vt:lpstr>
      <vt:lpstr>How to create a View</vt:lpstr>
      <vt:lpstr>SELECT Statement in detail</vt:lpstr>
      <vt:lpstr>Slide 49</vt:lpstr>
      <vt:lpstr>Slide 50</vt:lpstr>
      <vt:lpstr>Operators, Expressions and Conditions</vt:lpstr>
      <vt:lpstr>SQL Operators</vt:lpstr>
      <vt:lpstr>Arithmetic Operators</vt:lpstr>
      <vt:lpstr>Relational Operators</vt:lpstr>
      <vt:lpstr>Logical Operators</vt:lpstr>
      <vt:lpstr>Expressions</vt:lpstr>
      <vt:lpstr>Types of Expressions</vt:lpstr>
      <vt:lpstr>Conditions</vt:lpstr>
      <vt:lpstr>WHERE Clause, ORDER BY Clause,  GROUP BY Clause, HAVING Clause</vt:lpstr>
      <vt:lpstr>WHERE Clause</vt:lpstr>
      <vt:lpstr>ORDER BY Clause</vt:lpstr>
      <vt:lpstr>GROUP BY Clause</vt:lpstr>
      <vt:lpstr>HAVING Clause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dc:creator>sachin saxena</dc:creator>
  <cp:lastModifiedBy>HP</cp:lastModifiedBy>
  <cp:revision>42</cp:revision>
  <dcterms:created xsi:type="dcterms:W3CDTF">2023-07-17T10:45:50Z</dcterms:created>
  <dcterms:modified xsi:type="dcterms:W3CDTF">2024-07-02T04:54:15Z</dcterms:modified>
</cp:coreProperties>
</file>